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1"/>
  </p:notesMasterIdLst>
  <p:sldIdLst>
    <p:sldId id="256" r:id="rId6"/>
    <p:sldId id="260" r:id="rId7"/>
    <p:sldId id="262" r:id="rId8"/>
    <p:sldId id="259" r:id="rId9"/>
    <p:sldId id="257" r:id="rId10"/>
    <p:sldId id="1088" r:id="rId11"/>
    <p:sldId id="261" r:id="rId12"/>
    <p:sldId id="1093" r:id="rId13"/>
    <p:sldId id="1084" r:id="rId14"/>
    <p:sldId id="1086" r:id="rId15"/>
    <p:sldId id="258" r:id="rId16"/>
    <p:sldId id="1090" r:id="rId17"/>
    <p:sldId id="1085" r:id="rId18"/>
    <p:sldId id="1089" r:id="rId19"/>
    <p:sldId id="1091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Styl jasny 3 — Ak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zy\Downloads\wolow10_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zy\Downloads\wolow10_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zy\Downloads\wolow35_20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zy\Desktop\eu-beef-monthly-trade-product_en%20(3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rzy\Desktop\eu-beef-monthly-trade-product_en%20(3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Wywoz wołowiny z Polski w 2012 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1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8CE-4A05-AE9E-12B5103F5C68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8CE-4A05-AE9E-12B5103F5C6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'Handel-zagr.'!$L$9:$L$10</c:f>
              <c:strCache>
                <c:ptCount val="2"/>
                <c:pt idx="0">
                  <c:v>Eksport</c:v>
                </c:pt>
                <c:pt idx="1">
                  <c:v>UE</c:v>
                </c:pt>
              </c:strCache>
            </c:strRef>
          </c:cat>
          <c:val>
            <c:numRef>
              <c:f>'Handel-zagr.'!$M$9:$M$10</c:f>
              <c:numCache>
                <c:formatCode>General</c:formatCode>
                <c:ptCount val="2"/>
                <c:pt idx="0">
                  <c:v>100000</c:v>
                </c:pt>
                <c:pt idx="1">
                  <c:v>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CE-4A05-AE9E-12B5103F5C6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Wywóz z</a:t>
            </a:r>
            <a:r>
              <a:rPr lang="pl-PL" baseline="0"/>
              <a:t> wołowiny z Polski w 2018 r</a:t>
            </a:r>
            <a:endParaRPr lang="pl-PL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7A-4AA0-BEE0-54C410E2B7F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7A-4AA0-BEE0-54C410E2B7F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'Handel-zagr.'!$L$9:$L$10</c:f>
              <c:strCache>
                <c:ptCount val="2"/>
                <c:pt idx="0">
                  <c:v>Eksport</c:v>
                </c:pt>
                <c:pt idx="1">
                  <c:v>UE</c:v>
                </c:pt>
              </c:strCache>
            </c:strRef>
          </c:cat>
          <c:val>
            <c:numRef>
              <c:f>'Handel-zagr.'!$N$9:$N$10</c:f>
              <c:numCache>
                <c:formatCode>#,##0</c:formatCode>
                <c:ptCount val="2"/>
                <c:pt idx="0">
                  <c:v>62355.094999999994</c:v>
                </c:pt>
                <c:pt idx="1">
                  <c:v>328149.4150000001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7A-4AA0-BEE0-54C410E2B7F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Eksport</a:t>
            </a:r>
            <a:r>
              <a:rPr lang="pl-PL" baseline="0" dirty="0"/>
              <a:t> poza UE w 2019</a:t>
            </a:r>
            <a:endParaRPr lang="pl-PL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50"/>
      <c:rotY val="0"/>
      <c:depthPercent val="100"/>
      <c:rAngAx val="0"/>
      <c:perspective val="6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18C8-4203-8443-5943DB5419D7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18C8-4203-8443-5943DB5419D7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18C8-4203-8443-5943DB5419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Arkusz2!$S$25:$S$27</c:f>
              <c:strCache>
                <c:ptCount val="3"/>
                <c:pt idx="0">
                  <c:v>Hallal i kosher</c:v>
                </c:pt>
                <c:pt idx="1">
                  <c:v>Konwencjonalne</c:v>
                </c:pt>
                <c:pt idx="2">
                  <c:v>Brak danych</c:v>
                </c:pt>
              </c:strCache>
            </c:strRef>
          </c:cat>
          <c:val>
            <c:numRef>
              <c:f>Arkusz2!$T$25:$T$27</c:f>
              <c:numCache>
                <c:formatCode>_-* #,##0_-;\-* #,##0_-;_-* "-"??_-;_-@_-</c:formatCode>
                <c:ptCount val="3"/>
                <c:pt idx="0">
                  <c:v>18889.287000000004</c:v>
                </c:pt>
                <c:pt idx="1">
                  <c:v>7478.2769999999991</c:v>
                </c:pt>
                <c:pt idx="2" formatCode="#,##0">
                  <c:v>7055.7219999999988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8C8-4203-8443-5943DB5419D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95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Eksport wołowiny w latach  2012 i 2013 w tys. ton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ltUpDiag">
              <a:fgClr>
                <a:schemeClr val="accent1"/>
              </a:fgClr>
              <a:bgClr>
                <a:schemeClr val="lt1"/>
              </a:bgClr>
            </a:pattFill>
            <a:ln>
              <a:noFill/>
            </a:ln>
            <a:effectLst/>
          </c:spPr>
          <c:invertIfNegative val="0"/>
          <c:dLbls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Arkusz1!$G$21:$H$21</c:f>
              <c:numCache>
                <c:formatCode>General</c:formatCode>
                <c:ptCount val="2"/>
                <c:pt idx="0">
                  <c:v>2012</c:v>
                </c:pt>
                <c:pt idx="1">
                  <c:v>2013</c:v>
                </c:pt>
              </c:numCache>
            </c:numRef>
          </c:cat>
          <c:val>
            <c:numRef>
              <c:f>Arkusz1!$G$22:$H$22</c:f>
              <c:numCache>
                <c:formatCode>General</c:formatCode>
                <c:ptCount val="2"/>
                <c:pt idx="0">
                  <c:v>319</c:v>
                </c:pt>
                <c:pt idx="1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CB-48E9-AF2E-F5B7E2693B4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170634240"/>
        <c:axId val="170640128"/>
      </c:barChart>
      <c:catAx>
        <c:axId val="1706342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accent1">
                <a:lumMod val="60000"/>
                <a:lumOff val="4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5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640128"/>
        <c:crosses val="autoZero"/>
        <c:auto val="1"/>
        <c:lblAlgn val="ctr"/>
        <c:lblOffset val="100"/>
        <c:noMultiLvlLbl val="0"/>
      </c:catAx>
      <c:valAx>
        <c:axId val="170640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63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00" b="1" i="0" baseline="0">
                <a:effectLst/>
              </a:rPr>
              <a:t>Saldo handlu wołowiną 7-mcy 2020</a:t>
            </a:r>
            <a:endParaRPr lang="pl-PL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Arkusz1!$A$15:$A$17</c:f>
              <c:strCache>
                <c:ptCount val="3"/>
                <c:pt idx="0">
                  <c:v>Saldo Imp Exp z UK</c:v>
                </c:pt>
                <c:pt idx="1">
                  <c:v>Saldo Imp Exp pozostałe kraje</c:v>
                </c:pt>
                <c:pt idx="2">
                  <c:v>Saldo Imp Exp UE</c:v>
                </c:pt>
              </c:strCache>
            </c:strRef>
          </c:cat>
          <c:val>
            <c:numRef>
              <c:f>Arkusz1!$B$15:$B$17</c:f>
              <c:numCache>
                <c:formatCode>#,##0</c:formatCode>
                <c:ptCount val="3"/>
                <c:pt idx="0">
                  <c:v>157612.13</c:v>
                </c:pt>
                <c:pt idx="1">
                  <c:v>160144.14500000005</c:v>
                </c:pt>
                <c:pt idx="2">
                  <c:v>317756.27500000002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BA-4253-B999-D7A31D8548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70382464"/>
        <c:axId val="170384000"/>
      </c:barChart>
      <c:catAx>
        <c:axId val="1703824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384000"/>
        <c:crosses val="autoZero"/>
        <c:auto val="1"/>
        <c:lblAlgn val="ctr"/>
        <c:lblOffset val="100"/>
        <c:noMultiLvlLbl val="0"/>
      </c:catAx>
      <c:valAx>
        <c:axId val="1703840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70382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4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70000"/>
        </a:schemeClr>
      </a:solidFill>
    </cs:spPr>
    <cs:defRPr sz="1197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6E7A7-1384-4732-86F4-83656DA3B582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A1BDE-ED3F-4B08-B4BB-649E3DFD58F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8554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3F4415-19A0-403A-8DEE-0AB6D1227673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29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E8BE09-DD9D-48DC-B1BC-F4D1D8903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02305FE-E932-4A13-9303-D92B4BB28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6FBB14-F8F1-4F11-956D-E40D9267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939576D-4C4C-49C3-83BE-7737595C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12946D4-3FD7-4C6A-9685-AC181BA3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54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4FD38E-D129-454D-96A5-6C134DD5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AA7AAD-89B3-496D-9364-FE7A332C92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5FAC58C-87AC-4B4E-BBE2-1864AA315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3B566B5-70E9-4894-A400-C1052E30B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E368153-A707-4BF2-959F-D4EEEF4B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0254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6BF65FF-F561-44F6-B69C-32202AC2BD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F222706-EBC7-4BD2-B9BF-C8E5D5A5D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64B0C7-F0D8-474C-9101-610A0E5A0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D07482F-7BB0-4C82-B425-74084CB7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4ADF6D-02AF-4D2D-B7B5-392300BE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9025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 r="4228" b="6197"/>
          <a:stretch/>
        </p:blipFill>
        <p:spPr>
          <a:xfrm>
            <a:off x="-96688" y="-26819"/>
            <a:ext cx="12481387" cy="6911639"/>
          </a:xfrm>
          <a:prstGeom prst="rect">
            <a:avLst/>
          </a:prstGeom>
        </p:spPr>
      </p:pic>
      <p:sp>
        <p:nvSpPr>
          <p:cNvPr id="5" name="Freeform 7"/>
          <p:cNvSpPr>
            <a:spLocks/>
          </p:cNvSpPr>
          <p:nvPr/>
        </p:nvSpPr>
        <p:spPr bwMode="auto">
          <a:xfrm>
            <a:off x="7479836" y="512676"/>
            <a:ext cx="4242584" cy="3276364"/>
          </a:xfrm>
          <a:custGeom>
            <a:avLst/>
            <a:gdLst>
              <a:gd name="T0" fmla="*/ 0 w 2344"/>
              <a:gd name="T1" fmla="*/ 414 h 1976"/>
              <a:gd name="T2" fmla="*/ 0 w 2344"/>
              <a:gd name="T3" fmla="*/ 1976 h 1976"/>
              <a:gd name="T4" fmla="*/ 2344 w 2344"/>
              <a:gd name="T5" fmla="*/ 1976 h 1976"/>
              <a:gd name="T6" fmla="*/ 2344 w 2344"/>
              <a:gd name="T7" fmla="*/ 0 h 1976"/>
              <a:gd name="T8" fmla="*/ 0 w 2344"/>
              <a:gd name="T9" fmla="*/ 414 h 19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4" h="1976">
                <a:moveTo>
                  <a:pt x="0" y="414"/>
                </a:moveTo>
                <a:lnTo>
                  <a:pt x="0" y="1976"/>
                </a:lnTo>
                <a:lnTo>
                  <a:pt x="2344" y="1976"/>
                </a:lnTo>
                <a:lnTo>
                  <a:pt x="2344" y="0"/>
                </a:lnTo>
                <a:lnTo>
                  <a:pt x="0" y="414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GB" sz="1539"/>
          </a:p>
        </p:txBody>
      </p:sp>
      <p:grpSp>
        <p:nvGrpSpPr>
          <p:cNvPr id="13" name="Group 12"/>
          <p:cNvGrpSpPr/>
          <p:nvPr/>
        </p:nvGrpSpPr>
        <p:grpSpPr>
          <a:xfrm>
            <a:off x="10488017" y="5349326"/>
            <a:ext cx="1234404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697032" y="1391388"/>
            <a:ext cx="3492531" cy="282129"/>
          </a:xfrm>
        </p:spPr>
        <p:txBody>
          <a:bodyPr/>
          <a:lstStyle>
            <a:lvl1pPr>
              <a:lnSpc>
                <a:spcPts val="2309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Proposal title</a:t>
            </a:r>
            <a:endParaRPr lang="en-GB" noProof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97032" y="1837904"/>
            <a:ext cx="3492531" cy="27334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39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ts val="230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271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/>
          </p:cNvSpPr>
          <p:nvPr/>
        </p:nvSpPr>
        <p:spPr bwMode="auto">
          <a:xfrm>
            <a:off x="488693" y="390200"/>
            <a:ext cx="4242584" cy="3973983"/>
          </a:xfrm>
          <a:custGeom>
            <a:avLst/>
            <a:gdLst>
              <a:gd name="T0" fmla="*/ 0 w 2344"/>
              <a:gd name="T1" fmla="*/ 414 h 2760"/>
              <a:gd name="T2" fmla="*/ 0 w 2344"/>
              <a:gd name="T3" fmla="*/ 2760 h 2760"/>
              <a:gd name="T4" fmla="*/ 2344 w 2344"/>
              <a:gd name="T5" fmla="*/ 2760 h 2760"/>
              <a:gd name="T6" fmla="*/ 2344 w 2344"/>
              <a:gd name="T7" fmla="*/ 0 h 2760"/>
              <a:gd name="T8" fmla="*/ 0 w 2344"/>
              <a:gd name="T9" fmla="*/ 414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4" h="2760">
                <a:moveTo>
                  <a:pt x="0" y="414"/>
                </a:moveTo>
                <a:lnTo>
                  <a:pt x="0" y="2760"/>
                </a:lnTo>
                <a:lnTo>
                  <a:pt x="2344" y="2760"/>
                </a:lnTo>
                <a:lnTo>
                  <a:pt x="2344" y="0"/>
                </a:lnTo>
                <a:lnTo>
                  <a:pt x="0" y="414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GB" sz="1539"/>
          </a:p>
        </p:txBody>
      </p:sp>
      <p:grpSp>
        <p:nvGrpSpPr>
          <p:cNvPr id="13" name="Group 12"/>
          <p:cNvGrpSpPr/>
          <p:nvPr/>
        </p:nvGrpSpPr>
        <p:grpSpPr>
          <a:xfrm>
            <a:off x="10488017" y="5349326"/>
            <a:ext cx="1234404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5889" y="1137154"/>
            <a:ext cx="3492531" cy="282129"/>
          </a:xfrm>
        </p:spPr>
        <p:txBody>
          <a:bodyPr/>
          <a:lstStyle>
            <a:lvl1pPr>
              <a:lnSpc>
                <a:spcPts val="2309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Proposal title</a:t>
            </a:r>
            <a:endParaRPr lang="en-GB" noProof="0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705889" y="1583669"/>
            <a:ext cx="3492531" cy="27334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39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ts val="230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8" name="Picture 6" descr="logo_tagbl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094" y="5616851"/>
            <a:ext cx="2052513" cy="365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76932" y="247656"/>
            <a:ext cx="3741221" cy="8351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/>
          <a:lstStyle/>
          <a:p>
            <a:pPr defTabSz="851135">
              <a:defRPr/>
            </a:pPr>
            <a:r>
              <a:rPr lang="pl-PL" sz="599" b="1">
                <a:solidFill>
                  <a:schemeClr val="tx2"/>
                </a:solidFill>
                <a:latin typeface="EYInterstate" pitchFamily="2" charset="0"/>
              </a:rPr>
              <a:t>Poufne</a:t>
            </a:r>
            <a:endParaRPr lang="en-US" sz="599" b="1">
              <a:solidFill>
                <a:schemeClr val="tx2"/>
              </a:solidFill>
              <a:latin typeface="EYInterstat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50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488694" y="390200"/>
            <a:ext cx="5661605" cy="3043840"/>
          </a:xfrm>
          <a:custGeom>
            <a:avLst/>
            <a:gdLst>
              <a:gd name="T0" fmla="*/ 0 w 3128"/>
              <a:gd name="T1" fmla="*/ 552 h 2114"/>
              <a:gd name="T2" fmla="*/ 0 w 3128"/>
              <a:gd name="T3" fmla="*/ 2114 h 2114"/>
              <a:gd name="T4" fmla="*/ 3128 w 3128"/>
              <a:gd name="T5" fmla="*/ 2114 h 2114"/>
              <a:gd name="T6" fmla="*/ 3128 w 3128"/>
              <a:gd name="T7" fmla="*/ 0 h 2114"/>
              <a:gd name="T8" fmla="*/ 0 w 3128"/>
              <a:gd name="T9" fmla="*/ 552 h 2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8" h="2114">
                <a:moveTo>
                  <a:pt x="0" y="552"/>
                </a:moveTo>
                <a:lnTo>
                  <a:pt x="0" y="2114"/>
                </a:lnTo>
                <a:lnTo>
                  <a:pt x="3128" y="2114"/>
                </a:lnTo>
                <a:lnTo>
                  <a:pt x="3128" y="0"/>
                </a:lnTo>
                <a:lnTo>
                  <a:pt x="0" y="552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GB" sz="1539"/>
          </a:p>
        </p:txBody>
      </p:sp>
      <p:grpSp>
        <p:nvGrpSpPr>
          <p:cNvPr id="13" name="Group 12"/>
          <p:cNvGrpSpPr/>
          <p:nvPr/>
        </p:nvGrpSpPr>
        <p:grpSpPr>
          <a:xfrm>
            <a:off x="10488017" y="5349326"/>
            <a:ext cx="1234404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704097" y="1334260"/>
            <a:ext cx="4899711" cy="282129"/>
          </a:xfrm>
        </p:spPr>
        <p:txBody>
          <a:bodyPr/>
          <a:lstStyle>
            <a:lvl1pPr>
              <a:lnSpc>
                <a:spcPts val="2309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Proposal title</a:t>
            </a:r>
            <a:endParaRPr lang="en-GB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704097" y="1782369"/>
            <a:ext cx="4899711" cy="27334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39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ts val="230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538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488017" y="5349326"/>
            <a:ext cx="1234404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04982" y="1267333"/>
            <a:ext cx="3493255" cy="282129"/>
          </a:xfrm>
        </p:spPr>
        <p:txBody>
          <a:bodyPr/>
          <a:lstStyle>
            <a:lvl1pPr>
              <a:lnSpc>
                <a:spcPts val="2309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Better question</a:t>
            </a:r>
            <a:endParaRPr lang="en-GB" noProof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8693" y="390201"/>
            <a:ext cx="4242584" cy="2845141"/>
            <a:chOff x="606425" y="620713"/>
            <a:chExt cx="3721100" cy="3136900"/>
          </a:xfrm>
        </p:grpSpPr>
        <p:sp>
          <p:nvSpPr>
            <p:cNvPr id="5" name="Rectangle 7"/>
            <p:cNvSpPr>
              <a:spLocks noChangeArrowheads="1"/>
            </p:cNvSpPr>
            <p:nvPr/>
          </p:nvSpPr>
          <p:spPr bwMode="auto">
            <a:xfrm>
              <a:off x="93027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60642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606425" y="620713"/>
              <a:ext cx="3721100" cy="3136900"/>
            </a:xfrm>
            <a:custGeom>
              <a:avLst/>
              <a:gdLst>
                <a:gd name="T0" fmla="*/ 0 w 2344"/>
                <a:gd name="T1" fmla="*/ 414 h 1976"/>
                <a:gd name="T2" fmla="*/ 0 w 2344"/>
                <a:gd name="T3" fmla="*/ 1772 h 1976"/>
                <a:gd name="T4" fmla="*/ 110 w 2344"/>
                <a:gd name="T5" fmla="*/ 1772 h 1976"/>
                <a:gd name="T6" fmla="*/ 110 w 2344"/>
                <a:gd name="T7" fmla="*/ 506 h 1976"/>
                <a:gd name="T8" fmla="*/ 2234 w 2344"/>
                <a:gd name="T9" fmla="*/ 132 h 1976"/>
                <a:gd name="T10" fmla="*/ 2234 w 2344"/>
                <a:gd name="T11" fmla="*/ 1866 h 1976"/>
                <a:gd name="T12" fmla="*/ 612 w 2344"/>
                <a:gd name="T13" fmla="*/ 1866 h 1976"/>
                <a:gd name="T14" fmla="*/ 612 w 2344"/>
                <a:gd name="T15" fmla="*/ 1976 h 1976"/>
                <a:gd name="T16" fmla="*/ 2344 w 2344"/>
                <a:gd name="T17" fmla="*/ 1976 h 1976"/>
                <a:gd name="T18" fmla="*/ 2344 w 2344"/>
                <a:gd name="T19" fmla="*/ 0 h 1976"/>
                <a:gd name="T20" fmla="*/ 0 w 2344"/>
                <a:gd name="T21" fmla="*/ 414 h 1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4" h="1976">
                  <a:moveTo>
                    <a:pt x="0" y="414"/>
                  </a:moveTo>
                  <a:lnTo>
                    <a:pt x="0" y="1772"/>
                  </a:lnTo>
                  <a:lnTo>
                    <a:pt x="110" y="1772"/>
                  </a:lnTo>
                  <a:lnTo>
                    <a:pt x="110" y="506"/>
                  </a:lnTo>
                  <a:lnTo>
                    <a:pt x="2234" y="132"/>
                  </a:lnTo>
                  <a:lnTo>
                    <a:pt x="2234" y="1866"/>
                  </a:lnTo>
                  <a:lnTo>
                    <a:pt x="612" y="1866"/>
                  </a:lnTo>
                  <a:lnTo>
                    <a:pt x="612" y="1976"/>
                  </a:lnTo>
                  <a:lnTo>
                    <a:pt x="2344" y="1976"/>
                  </a:lnTo>
                  <a:lnTo>
                    <a:pt x="2344" y="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1254125" y="3582988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87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904981" y="1713849"/>
            <a:ext cx="3492531" cy="27334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39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ts val="230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95" y="5832828"/>
            <a:ext cx="2291429" cy="62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26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6144"/>
          <p:cNvGrpSpPr/>
          <p:nvPr/>
        </p:nvGrpSpPr>
        <p:grpSpPr>
          <a:xfrm>
            <a:off x="488693" y="390201"/>
            <a:ext cx="4242584" cy="3971103"/>
            <a:chOff x="5346700" y="1128713"/>
            <a:chExt cx="3721100" cy="4378325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5346700" y="5332413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5670550" y="5332413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5994400" y="5332413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6144" name="Freeform 9"/>
            <p:cNvSpPr>
              <a:spLocks/>
            </p:cNvSpPr>
            <p:nvPr/>
          </p:nvSpPr>
          <p:spPr bwMode="auto">
            <a:xfrm>
              <a:off x="5346700" y="1128713"/>
              <a:ext cx="3721100" cy="4378325"/>
            </a:xfrm>
            <a:custGeom>
              <a:avLst/>
              <a:gdLst>
                <a:gd name="T0" fmla="*/ 0 w 2344"/>
                <a:gd name="T1" fmla="*/ 414 h 2758"/>
                <a:gd name="T2" fmla="*/ 0 w 2344"/>
                <a:gd name="T3" fmla="*/ 2554 h 2758"/>
                <a:gd name="T4" fmla="*/ 110 w 2344"/>
                <a:gd name="T5" fmla="*/ 2554 h 2758"/>
                <a:gd name="T6" fmla="*/ 110 w 2344"/>
                <a:gd name="T7" fmla="*/ 506 h 2758"/>
                <a:gd name="T8" fmla="*/ 2234 w 2344"/>
                <a:gd name="T9" fmla="*/ 132 h 2758"/>
                <a:gd name="T10" fmla="*/ 2234 w 2344"/>
                <a:gd name="T11" fmla="*/ 2648 h 2758"/>
                <a:gd name="T12" fmla="*/ 612 w 2344"/>
                <a:gd name="T13" fmla="*/ 2648 h 2758"/>
                <a:gd name="T14" fmla="*/ 612 w 2344"/>
                <a:gd name="T15" fmla="*/ 2758 h 2758"/>
                <a:gd name="T16" fmla="*/ 2344 w 2344"/>
                <a:gd name="T17" fmla="*/ 2758 h 2758"/>
                <a:gd name="T18" fmla="*/ 2344 w 2344"/>
                <a:gd name="T19" fmla="*/ 0 h 2758"/>
                <a:gd name="T20" fmla="*/ 0 w 2344"/>
                <a:gd name="T21" fmla="*/ 414 h 2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4" h="2758">
                  <a:moveTo>
                    <a:pt x="0" y="414"/>
                  </a:moveTo>
                  <a:lnTo>
                    <a:pt x="0" y="2554"/>
                  </a:lnTo>
                  <a:lnTo>
                    <a:pt x="110" y="2554"/>
                  </a:lnTo>
                  <a:lnTo>
                    <a:pt x="110" y="506"/>
                  </a:lnTo>
                  <a:lnTo>
                    <a:pt x="2234" y="132"/>
                  </a:lnTo>
                  <a:lnTo>
                    <a:pt x="2234" y="2648"/>
                  </a:lnTo>
                  <a:lnTo>
                    <a:pt x="612" y="2648"/>
                  </a:lnTo>
                  <a:lnTo>
                    <a:pt x="612" y="2758"/>
                  </a:lnTo>
                  <a:lnTo>
                    <a:pt x="2344" y="2758"/>
                  </a:lnTo>
                  <a:lnTo>
                    <a:pt x="2344" y="0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88017" y="5349326"/>
            <a:ext cx="1234404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04982" y="1267333"/>
            <a:ext cx="3493255" cy="282129"/>
          </a:xfrm>
        </p:spPr>
        <p:txBody>
          <a:bodyPr/>
          <a:lstStyle>
            <a:lvl1pPr>
              <a:lnSpc>
                <a:spcPts val="2309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Better question</a:t>
            </a:r>
            <a:endParaRPr lang="en-GB" noProof="0" dirty="0"/>
          </a:p>
        </p:txBody>
      </p:sp>
      <p:grpSp>
        <p:nvGrpSpPr>
          <p:cNvPr id="5142" name="Group 5141"/>
          <p:cNvGrpSpPr/>
          <p:nvPr/>
        </p:nvGrpSpPr>
        <p:grpSpPr>
          <a:xfrm>
            <a:off x="488695" y="6009929"/>
            <a:ext cx="3934888" cy="457872"/>
            <a:chOff x="606425" y="6251575"/>
            <a:chExt cx="3451225" cy="504825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06425" y="6251575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768350" y="6251575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930275" y="6251575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grpSp>
          <p:nvGrpSpPr>
            <p:cNvPr id="5141" name="Group 5140"/>
            <p:cNvGrpSpPr/>
            <p:nvPr/>
          </p:nvGrpSpPr>
          <p:grpSpPr>
            <a:xfrm>
              <a:off x="606425" y="6451600"/>
              <a:ext cx="3451225" cy="304800"/>
              <a:chOff x="606425" y="6451600"/>
              <a:chExt cx="3451225" cy="304800"/>
            </a:xfrm>
          </p:grpSpPr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606425" y="6454775"/>
                <a:ext cx="85725" cy="117475"/>
              </a:xfrm>
              <a:custGeom>
                <a:avLst/>
                <a:gdLst>
                  <a:gd name="T0" fmla="*/ 32 w 54"/>
                  <a:gd name="T1" fmla="*/ 10 h 74"/>
                  <a:gd name="T2" fmla="*/ 32 w 54"/>
                  <a:gd name="T3" fmla="*/ 74 h 74"/>
                  <a:gd name="T4" fmla="*/ 20 w 54"/>
                  <a:gd name="T5" fmla="*/ 74 h 74"/>
                  <a:gd name="T6" fmla="*/ 20 w 54"/>
                  <a:gd name="T7" fmla="*/ 10 h 74"/>
                  <a:gd name="T8" fmla="*/ 0 w 54"/>
                  <a:gd name="T9" fmla="*/ 10 h 74"/>
                  <a:gd name="T10" fmla="*/ 0 w 54"/>
                  <a:gd name="T11" fmla="*/ 0 h 74"/>
                  <a:gd name="T12" fmla="*/ 54 w 54"/>
                  <a:gd name="T13" fmla="*/ 0 h 74"/>
                  <a:gd name="T14" fmla="*/ 54 w 54"/>
                  <a:gd name="T15" fmla="*/ 10 h 74"/>
                  <a:gd name="T16" fmla="*/ 32 w 54"/>
                  <a:gd name="T17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74">
                    <a:moveTo>
                      <a:pt x="32" y="10"/>
                    </a:moveTo>
                    <a:lnTo>
                      <a:pt x="32" y="74"/>
                    </a:lnTo>
                    <a:lnTo>
                      <a:pt x="20" y="74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704850" y="6451600"/>
                <a:ext cx="69850" cy="120650"/>
              </a:xfrm>
              <a:custGeom>
                <a:avLst/>
                <a:gdLst>
                  <a:gd name="T0" fmla="*/ 34 w 44"/>
                  <a:gd name="T1" fmla="*/ 76 h 76"/>
                  <a:gd name="T2" fmla="*/ 34 w 44"/>
                  <a:gd name="T3" fmla="*/ 44 h 76"/>
                  <a:gd name="T4" fmla="*/ 34 w 44"/>
                  <a:gd name="T5" fmla="*/ 44 h 76"/>
                  <a:gd name="T6" fmla="*/ 32 w 44"/>
                  <a:gd name="T7" fmla="*/ 38 h 76"/>
                  <a:gd name="T8" fmla="*/ 30 w 44"/>
                  <a:gd name="T9" fmla="*/ 32 h 76"/>
                  <a:gd name="T10" fmla="*/ 30 w 44"/>
                  <a:gd name="T11" fmla="*/ 32 h 76"/>
                  <a:gd name="T12" fmla="*/ 28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8 w 44"/>
                  <a:gd name="T19" fmla="*/ 30 h 76"/>
                  <a:gd name="T20" fmla="*/ 18 w 44"/>
                  <a:gd name="T21" fmla="*/ 30 h 76"/>
                  <a:gd name="T22" fmla="*/ 14 w 44"/>
                  <a:gd name="T23" fmla="*/ 32 h 76"/>
                  <a:gd name="T24" fmla="*/ 14 w 44"/>
                  <a:gd name="T25" fmla="*/ 32 h 76"/>
                  <a:gd name="T26" fmla="*/ 12 w 44"/>
                  <a:gd name="T27" fmla="*/ 38 h 76"/>
                  <a:gd name="T28" fmla="*/ 12 w 44"/>
                  <a:gd name="T29" fmla="*/ 38 h 76"/>
                  <a:gd name="T30" fmla="*/ 10 w 44"/>
                  <a:gd name="T31" fmla="*/ 44 h 76"/>
                  <a:gd name="T32" fmla="*/ 10 w 44"/>
                  <a:gd name="T33" fmla="*/ 76 h 76"/>
                  <a:gd name="T34" fmla="*/ 0 w 44"/>
                  <a:gd name="T35" fmla="*/ 76 h 76"/>
                  <a:gd name="T36" fmla="*/ 0 w 44"/>
                  <a:gd name="T37" fmla="*/ 4 h 76"/>
                  <a:gd name="T38" fmla="*/ 10 w 44"/>
                  <a:gd name="T39" fmla="*/ 0 h 76"/>
                  <a:gd name="T40" fmla="*/ 10 w 44"/>
                  <a:gd name="T41" fmla="*/ 26 h 76"/>
                  <a:gd name="T42" fmla="*/ 10 w 44"/>
                  <a:gd name="T43" fmla="*/ 26 h 76"/>
                  <a:gd name="T44" fmla="*/ 14 w 44"/>
                  <a:gd name="T45" fmla="*/ 22 h 76"/>
                  <a:gd name="T46" fmla="*/ 14 w 44"/>
                  <a:gd name="T47" fmla="*/ 22 h 76"/>
                  <a:gd name="T48" fmla="*/ 16 w 44"/>
                  <a:gd name="T49" fmla="*/ 20 h 76"/>
                  <a:gd name="T50" fmla="*/ 16 w 44"/>
                  <a:gd name="T51" fmla="*/ 20 h 76"/>
                  <a:gd name="T52" fmla="*/ 20 w 44"/>
                  <a:gd name="T53" fmla="*/ 20 h 76"/>
                  <a:gd name="T54" fmla="*/ 20 w 44"/>
                  <a:gd name="T55" fmla="*/ 20 h 76"/>
                  <a:gd name="T56" fmla="*/ 24 w 44"/>
                  <a:gd name="T57" fmla="*/ 20 h 76"/>
                  <a:gd name="T58" fmla="*/ 24 w 44"/>
                  <a:gd name="T59" fmla="*/ 20 h 76"/>
                  <a:gd name="T60" fmla="*/ 34 w 44"/>
                  <a:gd name="T61" fmla="*/ 20 h 76"/>
                  <a:gd name="T62" fmla="*/ 34 w 44"/>
                  <a:gd name="T63" fmla="*/ 20 h 76"/>
                  <a:gd name="T64" fmla="*/ 40 w 44"/>
                  <a:gd name="T65" fmla="*/ 26 h 76"/>
                  <a:gd name="T66" fmla="*/ 40 w 44"/>
                  <a:gd name="T67" fmla="*/ 26 h 76"/>
                  <a:gd name="T68" fmla="*/ 44 w 44"/>
                  <a:gd name="T69" fmla="*/ 34 h 76"/>
                  <a:gd name="T70" fmla="*/ 44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4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4" y="76"/>
                    </a:moveTo>
                    <a:lnTo>
                      <a:pt x="34" y="44"/>
                    </a:lnTo>
                    <a:lnTo>
                      <a:pt x="34" y="44"/>
                    </a:lnTo>
                    <a:lnTo>
                      <a:pt x="32" y="38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" name="Freeform 19"/>
              <p:cNvSpPr>
                <a:spLocks noEditPoints="1"/>
              </p:cNvSpPr>
              <p:nvPr/>
            </p:nvSpPr>
            <p:spPr bwMode="auto">
              <a:xfrm>
                <a:off x="793750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4 h 56"/>
                  <a:gd name="T10" fmla="*/ 18 w 46"/>
                  <a:gd name="T11" fmla="*/ 46 h 56"/>
                  <a:gd name="T12" fmla="*/ 24 w 46"/>
                  <a:gd name="T13" fmla="*/ 46 h 56"/>
                  <a:gd name="T14" fmla="*/ 26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28 w 46"/>
                  <a:gd name="T29" fmla="*/ 56 h 56"/>
                  <a:gd name="T30" fmla="*/ 22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50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0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4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2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2" name="Freeform 20"/>
              <p:cNvSpPr>
                <a:spLocks noEditPoints="1"/>
              </p:cNvSpPr>
              <p:nvPr/>
            </p:nvSpPr>
            <p:spPr bwMode="auto">
              <a:xfrm>
                <a:off x="927100" y="6451600"/>
                <a:ext cx="73025" cy="120650"/>
              </a:xfrm>
              <a:custGeom>
                <a:avLst/>
                <a:gdLst>
                  <a:gd name="T0" fmla="*/ 46 w 46"/>
                  <a:gd name="T1" fmla="*/ 48 h 76"/>
                  <a:gd name="T2" fmla="*/ 44 w 46"/>
                  <a:gd name="T3" fmla="*/ 62 h 76"/>
                  <a:gd name="T4" fmla="*/ 40 w 46"/>
                  <a:gd name="T5" fmla="*/ 70 h 76"/>
                  <a:gd name="T6" fmla="*/ 32 w 46"/>
                  <a:gd name="T7" fmla="*/ 74 h 76"/>
                  <a:gd name="T8" fmla="*/ 24 w 46"/>
                  <a:gd name="T9" fmla="*/ 76 h 76"/>
                  <a:gd name="T10" fmla="*/ 16 w 46"/>
                  <a:gd name="T11" fmla="*/ 74 h 76"/>
                  <a:gd name="T12" fmla="*/ 10 w 46"/>
                  <a:gd name="T13" fmla="*/ 76 h 76"/>
                  <a:gd name="T14" fmla="*/ 0 w 46"/>
                  <a:gd name="T15" fmla="*/ 4 h 76"/>
                  <a:gd name="T16" fmla="*/ 10 w 46"/>
                  <a:gd name="T17" fmla="*/ 26 h 76"/>
                  <a:gd name="T18" fmla="*/ 14 w 46"/>
                  <a:gd name="T19" fmla="*/ 24 h 76"/>
                  <a:gd name="T20" fmla="*/ 16 w 46"/>
                  <a:gd name="T21" fmla="*/ 22 h 76"/>
                  <a:gd name="T22" fmla="*/ 20 w 46"/>
                  <a:gd name="T23" fmla="*/ 20 h 76"/>
                  <a:gd name="T24" fmla="*/ 24 w 46"/>
                  <a:gd name="T25" fmla="*/ 20 h 76"/>
                  <a:gd name="T26" fmla="*/ 32 w 46"/>
                  <a:gd name="T27" fmla="*/ 20 h 76"/>
                  <a:gd name="T28" fmla="*/ 40 w 46"/>
                  <a:gd name="T29" fmla="*/ 26 h 76"/>
                  <a:gd name="T30" fmla="*/ 44 w 46"/>
                  <a:gd name="T31" fmla="*/ 36 h 76"/>
                  <a:gd name="T32" fmla="*/ 46 w 46"/>
                  <a:gd name="T33" fmla="*/ 48 h 76"/>
                  <a:gd name="T34" fmla="*/ 34 w 46"/>
                  <a:gd name="T35" fmla="*/ 50 h 76"/>
                  <a:gd name="T36" fmla="*/ 34 w 46"/>
                  <a:gd name="T37" fmla="*/ 40 h 76"/>
                  <a:gd name="T38" fmla="*/ 32 w 46"/>
                  <a:gd name="T39" fmla="*/ 34 h 76"/>
                  <a:gd name="T40" fmla="*/ 22 w 46"/>
                  <a:gd name="T41" fmla="*/ 30 h 76"/>
                  <a:gd name="T42" fmla="*/ 18 w 46"/>
                  <a:gd name="T43" fmla="*/ 30 h 76"/>
                  <a:gd name="T44" fmla="*/ 16 w 46"/>
                  <a:gd name="T45" fmla="*/ 32 h 76"/>
                  <a:gd name="T46" fmla="*/ 12 w 46"/>
                  <a:gd name="T47" fmla="*/ 34 h 76"/>
                  <a:gd name="T48" fmla="*/ 10 w 46"/>
                  <a:gd name="T49" fmla="*/ 36 h 76"/>
                  <a:gd name="T50" fmla="*/ 10 w 46"/>
                  <a:gd name="T51" fmla="*/ 60 h 76"/>
                  <a:gd name="T52" fmla="*/ 12 w 46"/>
                  <a:gd name="T53" fmla="*/ 62 h 76"/>
                  <a:gd name="T54" fmla="*/ 16 w 46"/>
                  <a:gd name="T55" fmla="*/ 64 h 76"/>
                  <a:gd name="T56" fmla="*/ 20 w 46"/>
                  <a:gd name="T57" fmla="*/ 66 h 76"/>
                  <a:gd name="T58" fmla="*/ 24 w 46"/>
                  <a:gd name="T59" fmla="*/ 66 h 76"/>
                  <a:gd name="T60" fmla="*/ 32 w 46"/>
                  <a:gd name="T61" fmla="*/ 62 h 76"/>
                  <a:gd name="T62" fmla="*/ 34 w 46"/>
                  <a:gd name="T63" fmla="*/ 56 h 76"/>
                  <a:gd name="T64" fmla="*/ 34 w 46"/>
                  <a:gd name="T65" fmla="*/ 5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6">
                    <a:moveTo>
                      <a:pt x="46" y="48"/>
                    </a:moveTo>
                    <a:lnTo>
                      <a:pt x="46" y="4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16" y="74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48"/>
                    </a:lnTo>
                    <a:lnTo>
                      <a:pt x="46" y="48"/>
                    </a:lnTo>
                    <a:close/>
                    <a:moveTo>
                      <a:pt x="34" y="50"/>
                    </a:moveTo>
                    <a:lnTo>
                      <a:pt x="34" y="50"/>
                    </a:lnTo>
                    <a:lnTo>
                      <a:pt x="34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4" y="50"/>
                    </a:lnTo>
                    <a:lnTo>
                      <a:pt x="34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3" name="Freeform 21"/>
              <p:cNvSpPr>
                <a:spLocks noEditPoints="1"/>
              </p:cNvSpPr>
              <p:nvPr/>
            </p:nvSpPr>
            <p:spPr bwMode="auto">
              <a:xfrm>
                <a:off x="1012825" y="6483350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2 w 48"/>
                  <a:gd name="T7" fmla="*/ 38 h 56"/>
                  <a:gd name="T8" fmla="*/ 16 w 48"/>
                  <a:gd name="T9" fmla="*/ 44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50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50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4 w 48"/>
                  <a:gd name="T49" fmla="*/ 2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4 h 56"/>
                  <a:gd name="T66" fmla="*/ 30 w 48"/>
                  <a:gd name="T67" fmla="*/ 10 h 56"/>
                  <a:gd name="T68" fmla="*/ 24 w 48"/>
                  <a:gd name="T69" fmla="*/ 10 h 56"/>
                  <a:gd name="T70" fmla="*/ 18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098550" y="645160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4 w 32"/>
                  <a:gd name="T13" fmla="*/ 76 h 76"/>
                  <a:gd name="T14" fmla="*/ 14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8 w 32"/>
                  <a:gd name="T21" fmla="*/ 68 h 76"/>
                  <a:gd name="T22" fmla="*/ 8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158875" y="645160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6 w 32"/>
                  <a:gd name="T13" fmla="*/ 76 h 76"/>
                  <a:gd name="T14" fmla="*/ 16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8 w 32"/>
                  <a:gd name="T21" fmla="*/ 68 h 76"/>
                  <a:gd name="T22" fmla="*/ 8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6" name="Freeform 24"/>
              <p:cNvSpPr>
                <a:spLocks noEditPoints="1"/>
              </p:cNvSpPr>
              <p:nvPr/>
            </p:nvSpPr>
            <p:spPr bwMode="auto">
              <a:xfrm>
                <a:off x="1222375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6 w 46"/>
                  <a:gd name="T9" fmla="*/ 44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4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8 w 46"/>
                  <a:gd name="T37" fmla="*/ 50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6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4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1314450" y="6483350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8 w 32"/>
                  <a:gd name="T13" fmla="*/ 10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2 w 32"/>
                  <a:gd name="T21" fmla="*/ 24 h 56"/>
                  <a:gd name="T22" fmla="*/ 12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2 w 32"/>
                  <a:gd name="T29" fmla="*/ 0 h 56"/>
                  <a:gd name="T30" fmla="*/ 12 w 32"/>
                  <a:gd name="T31" fmla="*/ 6 h 56"/>
                  <a:gd name="T32" fmla="*/ 12 w 32"/>
                  <a:gd name="T33" fmla="*/ 6 h 56"/>
                  <a:gd name="T34" fmla="*/ 14 w 32"/>
                  <a:gd name="T35" fmla="*/ 4 h 56"/>
                  <a:gd name="T36" fmla="*/ 14 w 32"/>
                  <a:gd name="T37" fmla="*/ 4 h 56"/>
                  <a:gd name="T38" fmla="*/ 16 w 32"/>
                  <a:gd name="T39" fmla="*/ 2 h 56"/>
                  <a:gd name="T40" fmla="*/ 16 w 32"/>
                  <a:gd name="T41" fmla="*/ 2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30 w 32"/>
                  <a:gd name="T51" fmla="*/ 0 h 56"/>
                  <a:gd name="T52" fmla="*/ 30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416050" y="645160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4 w 32"/>
                  <a:gd name="T13" fmla="*/ 76 h 76"/>
                  <a:gd name="T14" fmla="*/ 14 w 32"/>
                  <a:gd name="T15" fmla="*/ 76 h 76"/>
                  <a:gd name="T16" fmla="*/ 10 w 32"/>
                  <a:gd name="T17" fmla="*/ 74 h 76"/>
                  <a:gd name="T18" fmla="*/ 10 w 32"/>
                  <a:gd name="T19" fmla="*/ 74 h 76"/>
                  <a:gd name="T20" fmla="*/ 8 w 32"/>
                  <a:gd name="T21" fmla="*/ 68 h 76"/>
                  <a:gd name="T22" fmla="*/ 8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1485900" y="6451600"/>
                <a:ext cx="69850" cy="120650"/>
              </a:xfrm>
              <a:custGeom>
                <a:avLst/>
                <a:gdLst>
                  <a:gd name="T0" fmla="*/ 34 w 44"/>
                  <a:gd name="T1" fmla="*/ 76 h 76"/>
                  <a:gd name="T2" fmla="*/ 34 w 44"/>
                  <a:gd name="T3" fmla="*/ 44 h 76"/>
                  <a:gd name="T4" fmla="*/ 34 w 44"/>
                  <a:gd name="T5" fmla="*/ 44 h 76"/>
                  <a:gd name="T6" fmla="*/ 32 w 44"/>
                  <a:gd name="T7" fmla="*/ 38 h 76"/>
                  <a:gd name="T8" fmla="*/ 30 w 44"/>
                  <a:gd name="T9" fmla="*/ 32 h 76"/>
                  <a:gd name="T10" fmla="*/ 30 w 44"/>
                  <a:gd name="T11" fmla="*/ 32 h 76"/>
                  <a:gd name="T12" fmla="*/ 28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8 w 44"/>
                  <a:gd name="T19" fmla="*/ 30 h 76"/>
                  <a:gd name="T20" fmla="*/ 18 w 44"/>
                  <a:gd name="T21" fmla="*/ 30 h 76"/>
                  <a:gd name="T22" fmla="*/ 14 w 44"/>
                  <a:gd name="T23" fmla="*/ 32 h 76"/>
                  <a:gd name="T24" fmla="*/ 14 w 44"/>
                  <a:gd name="T25" fmla="*/ 32 h 76"/>
                  <a:gd name="T26" fmla="*/ 12 w 44"/>
                  <a:gd name="T27" fmla="*/ 38 h 76"/>
                  <a:gd name="T28" fmla="*/ 12 w 44"/>
                  <a:gd name="T29" fmla="*/ 38 h 76"/>
                  <a:gd name="T30" fmla="*/ 10 w 44"/>
                  <a:gd name="T31" fmla="*/ 44 h 76"/>
                  <a:gd name="T32" fmla="*/ 10 w 44"/>
                  <a:gd name="T33" fmla="*/ 76 h 76"/>
                  <a:gd name="T34" fmla="*/ 0 w 44"/>
                  <a:gd name="T35" fmla="*/ 76 h 76"/>
                  <a:gd name="T36" fmla="*/ 0 w 44"/>
                  <a:gd name="T37" fmla="*/ 4 h 76"/>
                  <a:gd name="T38" fmla="*/ 10 w 44"/>
                  <a:gd name="T39" fmla="*/ 0 h 76"/>
                  <a:gd name="T40" fmla="*/ 10 w 44"/>
                  <a:gd name="T41" fmla="*/ 26 h 76"/>
                  <a:gd name="T42" fmla="*/ 10 w 44"/>
                  <a:gd name="T43" fmla="*/ 26 h 76"/>
                  <a:gd name="T44" fmla="*/ 14 w 44"/>
                  <a:gd name="T45" fmla="*/ 22 h 76"/>
                  <a:gd name="T46" fmla="*/ 14 w 44"/>
                  <a:gd name="T47" fmla="*/ 22 h 76"/>
                  <a:gd name="T48" fmla="*/ 16 w 44"/>
                  <a:gd name="T49" fmla="*/ 20 h 76"/>
                  <a:gd name="T50" fmla="*/ 16 w 44"/>
                  <a:gd name="T51" fmla="*/ 20 h 76"/>
                  <a:gd name="T52" fmla="*/ 20 w 44"/>
                  <a:gd name="T53" fmla="*/ 20 h 76"/>
                  <a:gd name="T54" fmla="*/ 20 w 44"/>
                  <a:gd name="T55" fmla="*/ 20 h 76"/>
                  <a:gd name="T56" fmla="*/ 24 w 44"/>
                  <a:gd name="T57" fmla="*/ 20 h 76"/>
                  <a:gd name="T58" fmla="*/ 24 w 44"/>
                  <a:gd name="T59" fmla="*/ 20 h 76"/>
                  <a:gd name="T60" fmla="*/ 34 w 44"/>
                  <a:gd name="T61" fmla="*/ 20 h 76"/>
                  <a:gd name="T62" fmla="*/ 34 w 44"/>
                  <a:gd name="T63" fmla="*/ 20 h 76"/>
                  <a:gd name="T64" fmla="*/ 40 w 44"/>
                  <a:gd name="T65" fmla="*/ 26 h 76"/>
                  <a:gd name="T66" fmla="*/ 40 w 44"/>
                  <a:gd name="T67" fmla="*/ 26 h 76"/>
                  <a:gd name="T68" fmla="*/ 42 w 44"/>
                  <a:gd name="T69" fmla="*/ 34 h 76"/>
                  <a:gd name="T70" fmla="*/ 42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4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4" y="76"/>
                    </a:moveTo>
                    <a:lnTo>
                      <a:pt x="34" y="44"/>
                    </a:lnTo>
                    <a:lnTo>
                      <a:pt x="34" y="44"/>
                    </a:lnTo>
                    <a:lnTo>
                      <a:pt x="32" y="38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30" name="Freeform 28"/>
              <p:cNvSpPr>
                <a:spLocks noEditPoints="1"/>
              </p:cNvSpPr>
              <p:nvPr/>
            </p:nvSpPr>
            <p:spPr bwMode="auto">
              <a:xfrm>
                <a:off x="1571625" y="6483350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4 w 48"/>
                  <a:gd name="T7" fmla="*/ 38 h 56"/>
                  <a:gd name="T8" fmla="*/ 16 w 48"/>
                  <a:gd name="T9" fmla="*/ 44 h 56"/>
                  <a:gd name="T10" fmla="*/ 20 w 48"/>
                  <a:gd name="T11" fmla="*/ 46 h 56"/>
                  <a:gd name="T12" fmla="*/ 26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8 w 48"/>
                  <a:gd name="T21" fmla="*/ 42 h 56"/>
                  <a:gd name="T22" fmla="*/ 44 w 48"/>
                  <a:gd name="T23" fmla="*/ 50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50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6 w 48"/>
                  <a:gd name="T49" fmla="*/ 2 h 56"/>
                  <a:gd name="T50" fmla="*/ 24 w 48"/>
                  <a:gd name="T51" fmla="*/ 0 h 56"/>
                  <a:gd name="T52" fmla="*/ 36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8 w 48"/>
                  <a:gd name="T61" fmla="*/ 22 h 56"/>
                  <a:gd name="T62" fmla="*/ 36 w 48"/>
                  <a:gd name="T63" fmla="*/ 18 h 56"/>
                  <a:gd name="T64" fmla="*/ 34 w 48"/>
                  <a:gd name="T65" fmla="*/ 14 h 56"/>
                  <a:gd name="T66" fmla="*/ 30 w 48"/>
                  <a:gd name="T67" fmla="*/ 10 h 56"/>
                  <a:gd name="T68" fmla="*/ 24 w 48"/>
                  <a:gd name="T69" fmla="*/ 10 h 56"/>
                  <a:gd name="T70" fmla="*/ 20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31" name="Freeform 29"/>
              <p:cNvSpPr>
                <a:spLocks noEditPoints="1"/>
              </p:cNvSpPr>
              <p:nvPr/>
            </p:nvSpPr>
            <p:spPr bwMode="auto">
              <a:xfrm>
                <a:off x="1704975" y="6483350"/>
                <a:ext cx="73025" cy="120650"/>
              </a:xfrm>
              <a:custGeom>
                <a:avLst/>
                <a:gdLst>
                  <a:gd name="T0" fmla="*/ 34 w 46"/>
                  <a:gd name="T1" fmla="*/ 76 h 76"/>
                  <a:gd name="T2" fmla="*/ 34 w 46"/>
                  <a:gd name="T3" fmla="*/ 50 h 76"/>
                  <a:gd name="T4" fmla="*/ 34 w 46"/>
                  <a:gd name="T5" fmla="*/ 50 h 76"/>
                  <a:gd name="T6" fmla="*/ 28 w 46"/>
                  <a:gd name="T7" fmla="*/ 54 h 76"/>
                  <a:gd name="T8" fmla="*/ 28 w 46"/>
                  <a:gd name="T9" fmla="*/ 54 h 76"/>
                  <a:gd name="T10" fmla="*/ 20 w 46"/>
                  <a:gd name="T11" fmla="*/ 56 h 76"/>
                  <a:gd name="T12" fmla="*/ 20 w 46"/>
                  <a:gd name="T13" fmla="*/ 56 h 76"/>
                  <a:gd name="T14" fmla="*/ 12 w 46"/>
                  <a:gd name="T15" fmla="*/ 54 h 76"/>
                  <a:gd name="T16" fmla="*/ 12 w 46"/>
                  <a:gd name="T17" fmla="*/ 54 h 76"/>
                  <a:gd name="T18" fmla="*/ 6 w 46"/>
                  <a:gd name="T19" fmla="*/ 50 h 76"/>
                  <a:gd name="T20" fmla="*/ 6 w 46"/>
                  <a:gd name="T21" fmla="*/ 50 h 76"/>
                  <a:gd name="T22" fmla="*/ 0 w 46"/>
                  <a:gd name="T23" fmla="*/ 40 h 76"/>
                  <a:gd name="T24" fmla="*/ 0 w 46"/>
                  <a:gd name="T25" fmla="*/ 40 h 76"/>
                  <a:gd name="T26" fmla="*/ 0 w 46"/>
                  <a:gd name="T27" fmla="*/ 26 h 76"/>
                  <a:gd name="T28" fmla="*/ 0 w 46"/>
                  <a:gd name="T29" fmla="*/ 26 h 76"/>
                  <a:gd name="T30" fmla="*/ 0 w 46"/>
                  <a:gd name="T31" fmla="*/ 14 h 76"/>
                  <a:gd name="T32" fmla="*/ 0 w 46"/>
                  <a:gd name="T33" fmla="*/ 14 h 76"/>
                  <a:gd name="T34" fmla="*/ 6 w 46"/>
                  <a:gd name="T35" fmla="*/ 6 h 76"/>
                  <a:gd name="T36" fmla="*/ 6 w 46"/>
                  <a:gd name="T37" fmla="*/ 6 h 76"/>
                  <a:gd name="T38" fmla="*/ 12 w 46"/>
                  <a:gd name="T39" fmla="*/ 0 h 76"/>
                  <a:gd name="T40" fmla="*/ 12 w 46"/>
                  <a:gd name="T41" fmla="*/ 0 h 76"/>
                  <a:gd name="T42" fmla="*/ 20 w 46"/>
                  <a:gd name="T43" fmla="*/ 0 h 76"/>
                  <a:gd name="T44" fmla="*/ 20 w 46"/>
                  <a:gd name="T45" fmla="*/ 0 h 76"/>
                  <a:gd name="T46" fmla="*/ 24 w 46"/>
                  <a:gd name="T47" fmla="*/ 0 h 76"/>
                  <a:gd name="T48" fmla="*/ 24 w 46"/>
                  <a:gd name="T49" fmla="*/ 0 h 76"/>
                  <a:gd name="T50" fmla="*/ 28 w 46"/>
                  <a:gd name="T51" fmla="*/ 2 h 76"/>
                  <a:gd name="T52" fmla="*/ 28 w 46"/>
                  <a:gd name="T53" fmla="*/ 2 h 76"/>
                  <a:gd name="T54" fmla="*/ 32 w 46"/>
                  <a:gd name="T55" fmla="*/ 4 h 76"/>
                  <a:gd name="T56" fmla="*/ 32 w 46"/>
                  <a:gd name="T57" fmla="*/ 4 h 76"/>
                  <a:gd name="T58" fmla="*/ 34 w 46"/>
                  <a:gd name="T59" fmla="*/ 6 h 76"/>
                  <a:gd name="T60" fmla="*/ 34 w 46"/>
                  <a:gd name="T61" fmla="*/ 0 h 76"/>
                  <a:gd name="T62" fmla="*/ 46 w 46"/>
                  <a:gd name="T63" fmla="*/ 0 h 76"/>
                  <a:gd name="T64" fmla="*/ 46 w 46"/>
                  <a:gd name="T65" fmla="*/ 70 h 76"/>
                  <a:gd name="T66" fmla="*/ 34 w 46"/>
                  <a:gd name="T67" fmla="*/ 76 h 76"/>
                  <a:gd name="T68" fmla="*/ 34 w 46"/>
                  <a:gd name="T69" fmla="*/ 16 h 76"/>
                  <a:gd name="T70" fmla="*/ 34 w 46"/>
                  <a:gd name="T71" fmla="*/ 16 h 76"/>
                  <a:gd name="T72" fmla="*/ 32 w 46"/>
                  <a:gd name="T73" fmla="*/ 14 h 76"/>
                  <a:gd name="T74" fmla="*/ 32 w 46"/>
                  <a:gd name="T75" fmla="*/ 14 h 76"/>
                  <a:gd name="T76" fmla="*/ 30 w 46"/>
                  <a:gd name="T77" fmla="*/ 12 h 76"/>
                  <a:gd name="T78" fmla="*/ 30 w 46"/>
                  <a:gd name="T79" fmla="*/ 12 h 76"/>
                  <a:gd name="T80" fmla="*/ 26 w 46"/>
                  <a:gd name="T81" fmla="*/ 10 h 76"/>
                  <a:gd name="T82" fmla="*/ 26 w 46"/>
                  <a:gd name="T83" fmla="*/ 10 h 76"/>
                  <a:gd name="T84" fmla="*/ 22 w 46"/>
                  <a:gd name="T85" fmla="*/ 10 h 76"/>
                  <a:gd name="T86" fmla="*/ 22 w 46"/>
                  <a:gd name="T87" fmla="*/ 10 h 76"/>
                  <a:gd name="T88" fmla="*/ 16 w 46"/>
                  <a:gd name="T89" fmla="*/ 10 h 76"/>
                  <a:gd name="T90" fmla="*/ 12 w 46"/>
                  <a:gd name="T91" fmla="*/ 14 h 76"/>
                  <a:gd name="T92" fmla="*/ 12 w 46"/>
                  <a:gd name="T93" fmla="*/ 14 h 76"/>
                  <a:gd name="T94" fmla="*/ 10 w 46"/>
                  <a:gd name="T95" fmla="*/ 20 h 76"/>
                  <a:gd name="T96" fmla="*/ 10 w 46"/>
                  <a:gd name="T97" fmla="*/ 26 h 76"/>
                  <a:gd name="T98" fmla="*/ 10 w 46"/>
                  <a:gd name="T99" fmla="*/ 26 h 76"/>
                  <a:gd name="T100" fmla="*/ 10 w 46"/>
                  <a:gd name="T101" fmla="*/ 36 h 76"/>
                  <a:gd name="T102" fmla="*/ 12 w 46"/>
                  <a:gd name="T103" fmla="*/ 42 h 76"/>
                  <a:gd name="T104" fmla="*/ 12 w 46"/>
                  <a:gd name="T105" fmla="*/ 42 h 76"/>
                  <a:gd name="T106" fmla="*/ 16 w 46"/>
                  <a:gd name="T107" fmla="*/ 46 h 76"/>
                  <a:gd name="T108" fmla="*/ 22 w 46"/>
                  <a:gd name="T109" fmla="*/ 46 h 76"/>
                  <a:gd name="T110" fmla="*/ 22 w 46"/>
                  <a:gd name="T111" fmla="*/ 46 h 76"/>
                  <a:gd name="T112" fmla="*/ 28 w 46"/>
                  <a:gd name="T113" fmla="*/ 44 h 76"/>
                  <a:gd name="T114" fmla="*/ 28 w 46"/>
                  <a:gd name="T115" fmla="*/ 44 h 76"/>
                  <a:gd name="T116" fmla="*/ 34 w 46"/>
                  <a:gd name="T117" fmla="*/ 40 h 76"/>
                  <a:gd name="T118" fmla="*/ 34 w 46"/>
                  <a:gd name="T119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" h="76">
                    <a:moveTo>
                      <a:pt x="34" y="76"/>
                    </a:moveTo>
                    <a:lnTo>
                      <a:pt x="34" y="50"/>
                    </a:lnTo>
                    <a:lnTo>
                      <a:pt x="34" y="50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46" y="70"/>
                    </a:lnTo>
                    <a:lnTo>
                      <a:pt x="34" y="76"/>
                    </a:lnTo>
                    <a:close/>
                    <a:moveTo>
                      <a:pt x="34" y="16"/>
                    </a:moveTo>
                    <a:lnTo>
                      <a:pt x="34" y="16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2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36"/>
                    </a:lnTo>
                    <a:lnTo>
                      <a:pt x="12" y="42"/>
                    </a:lnTo>
                    <a:lnTo>
                      <a:pt x="12" y="42"/>
                    </a:lnTo>
                    <a:lnTo>
                      <a:pt x="16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4" y="40"/>
                    </a:lnTo>
                    <a:lnTo>
                      <a:pt x="34" y="1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40" name="Freeform 30"/>
              <p:cNvSpPr>
                <a:spLocks/>
              </p:cNvSpPr>
              <p:nvPr/>
            </p:nvSpPr>
            <p:spPr bwMode="auto">
              <a:xfrm>
                <a:off x="1797050" y="6483350"/>
                <a:ext cx="69850" cy="88900"/>
              </a:xfrm>
              <a:custGeom>
                <a:avLst/>
                <a:gdLst>
                  <a:gd name="T0" fmla="*/ 34 w 44"/>
                  <a:gd name="T1" fmla="*/ 56 h 56"/>
                  <a:gd name="T2" fmla="*/ 34 w 44"/>
                  <a:gd name="T3" fmla="*/ 50 h 56"/>
                  <a:gd name="T4" fmla="*/ 34 w 44"/>
                  <a:gd name="T5" fmla="*/ 50 h 56"/>
                  <a:gd name="T6" fmla="*/ 28 w 44"/>
                  <a:gd name="T7" fmla="*/ 54 h 56"/>
                  <a:gd name="T8" fmla="*/ 28 w 44"/>
                  <a:gd name="T9" fmla="*/ 54 h 56"/>
                  <a:gd name="T10" fmla="*/ 20 w 44"/>
                  <a:gd name="T11" fmla="*/ 56 h 56"/>
                  <a:gd name="T12" fmla="*/ 20 w 44"/>
                  <a:gd name="T13" fmla="*/ 56 h 56"/>
                  <a:gd name="T14" fmla="*/ 12 w 44"/>
                  <a:gd name="T15" fmla="*/ 54 h 56"/>
                  <a:gd name="T16" fmla="*/ 6 w 44"/>
                  <a:gd name="T17" fmla="*/ 50 h 56"/>
                  <a:gd name="T18" fmla="*/ 6 w 44"/>
                  <a:gd name="T19" fmla="*/ 50 h 56"/>
                  <a:gd name="T20" fmla="*/ 2 w 44"/>
                  <a:gd name="T21" fmla="*/ 42 h 56"/>
                  <a:gd name="T22" fmla="*/ 0 w 44"/>
                  <a:gd name="T23" fmla="*/ 32 h 56"/>
                  <a:gd name="T24" fmla="*/ 0 w 44"/>
                  <a:gd name="T25" fmla="*/ 0 h 56"/>
                  <a:gd name="T26" fmla="*/ 12 w 44"/>
                  <a:gd name="T27" fmla="*/ 0 h 56"/>
                  <a:gd name="T28" fmla="*/ 12 w 44"/>
                  <a:gd name="T29" fmla="*/ 32 h 56"/>
                  <a:gd name="T30" fmla="*/ 12 w 44"/>
                  <a:gd name="T31" fmla="*/ 32 h 56"/>
                  <a:gd name="T32" fmla="*/ 12 w 44"/>
                  <a:gd name="T33" fmla="*/ 38 h 56"/>
                  <a:gd name="T34" fmla="*/ 14 w 44"/>
                  <a:gd name="T35" fmla="*/ 42 h 56"/>
                  <a:gd name="T36" fmla="*/ 14 w 44"/>
                  <a:gd name="T37" fmla="*/ 42 h 56"/>
                  <a:gd name="T38" fmla="*/ 18 w 44"/>
                  <a:gd name="T39" fmla="*/ 46 h 56"/>
                  <a:gd name="T40" fmla="*/ 22 w 44"/>
                  <a:gd name="T41" fmla="*/ 46 h 56"/>
                  <a:gd name="T42" fmla="*/ 22 w 44"/>
                  <a:gd name="T43" fmla="*/ 46 h 56"/>
                  <a:gd name="T44" fmla="*/ 28 w 44"/>
                  <a:gd name="T45" fmla="*/ 46 h 56"/>
                  <a:gd name="T46" fmla="*/ 30 w 44"/>
                  <a:gd name="T47" fmla="*/ 42 h 56"/>
                  <a:gd name="T48" fmla="*/ 30 w 44"/>
                  <a:gd name="T49" fmla="*/ 42 h 56"/>
                  <a:gd name="T50" fmla="*/ 34 w 44"/>
                  <a:gd name="T51" fmla="*/ 38 h 56"/>
                  <a:gd name="T52" fmla="*/ 34 w 44"/>
                  <a:gd name="T53" fmla="*/ 32 h 56"/>
                  <a:gd name="T54" fmla="*/ 34 w 44"/>
                  <a:gd name="T55" fmla="*/ 0 h 56"/>
                  <a:gd name="T56" fmla="*/ 44 w 44"/>
                  <a:gd name="T57" fmla="*/ 0 h 56"/>
                  <a:gd name="T58" fmla="*/ 44 w 44"/>
                  <a:gd name="T59" fmla="*/ 56 h 56"/>
                  <a:gd name="T60" fmla="*/ 34 w 44"/>
                  <a:gd name="T6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56">
                    <a:moveTo>
                      <a:pt x="34" y="56"/>
                    </a:moveTo>
                    <a:lnTo>
                      <a:pt x="34" y="50"/>
                    </a:lnTo>
                    <a:lnTo>
                      <a:pt x="34" y="50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2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8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2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44" y="56"/>
                    </a:lnTo>
                    <a:lnTo>
                      <a:pt x="3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41" name="Freeform 31"/>
              <p:cNvSpPr>
                <a:spLocks noEditPoints="1"/>
              </p:cNvSpPr>
              <p:nvPr/>
            </p:nvSpPr>
            <p:spPr bwMode="auto">
              <a:xfrm>
                <a:off x="1885950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6 w 46"/>
                  <a:gd name="T9" fmla="*/ 44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4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6 w 46"/>
                  <a:gd name="T37" fmla="*/ 50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6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4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42" name="Freeform 32"/>
              <p:cNvSpPr>
                <a:spLocks/>
              </p:cNvSpPr>
              <p:nvPr/>
            </p:nvSpPr>
            <p:spPr bwMode="auto">
              <a:xfrm>
                <a:off x="1971675" y="6483350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8 h 56"/>
                  <a:gd name="T6" fmla="*/ 14 w 42"/>
                  <a:gd name="T7" fmla="*/ 10 h 56"/>
                  <a:gd name="T8" fmla="*/ 12 w 42"/>
                  <a:gd name="T9" fmla="*/ 14 h 56"/>
                  <a:gd name="T10" fmla="*/ 14 w 42"/>
                  <a:gd name="T11" fmla="*/ 16 h 56"/>
                  <a:gd name="T12" fmla="*/ 14 w 42"/>
                  <a:gd name="T13" fmla="*/ 18 h 56"/>
                  <a:gd name="T14" fmla="*/ 18 w 42"/>
                  <a:gd name="T15" fmla="*/ 20 h 56"/>
                  <a:gd name="T16" fmla="*/ 24 w 42"/>
                  <a:gd name="T17" fmla="*/ 22 h 56"/>
                  <a:gd name="T18" fmla="*/ 32 w 42"/>
                  <a:gd name="T19" fmla="*/ 26 h 56"/>
                  <a:gd name="T20" fmla="*/ 36 w 42"/>
                  <a:gd name="T21" fmla="*/ 28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6 w 42"/>
                  <a:gd name="T29" fmla="*/ 52 h 56"/>
                  <a:gd name="T30" fmla="*/ 28 w 42"/>
                  <a:gd name="T31" fmla="*/ 56 h 56"/>
                  <a:gd name="T32" fmla="*/ 20 w 42"/>
                  <a:gd name="T33" fmla="*/ 56 h 56"/>
                  <a:gd name="T34" fmla="*/ 10 w 42"/>
                  <a:gd name="T35" fmla="*/ 54 h 56"/>
                  <a:gd name="T36" fmla="*/ 0 w 42"/>
                  <a:gd name="T37" fmla="*/ 50 h 56"/>
                  <a:gd name="T38" fmla="*/ 4 w 42"/>
                  <a:gd name="T39" fmla="*/ 42 h 56"/>
                  <a:gd name="T40" fmla="*/ 12 w 42"/>
                  <a:gd name="T41" fmla="*/ 46 h 56"/>
                  <a:gd name="T42" fmla="*/ 20 w 42"/>
                  <a:gd name="T43" fmla="*/ 46 h 56"/>
                  <a:gd name="T44" fmla="*/ 28 w 42"/>
                  <a:gd name="T45" fmla="*/ 46 h 56"/>
                  <a:gd name="T46" fmla="*/ 30 w 42"/>
                  <a:gd name="T47" fmla="*/ 40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2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8 w 42"/>
                  <a:gd name="T67" fmla="*/ 4 h 56"/>
                  <a:gd name="T68" fmla="*/ 14 w 42"/>
                  <a:gd name="T69" fmla="*/ 0 h 56"/>
                  <a:gd name="T70" fmla="*/ 20 w 42"/>
                  <a:gd name="T71" fmla="*/ 0 h 56"/>
                  <a:gd name="T72" fmla="*/ 30 w 42"/>
                  <a:gd name="T73" fmla="*/ 0 h 56"/>
                  <a:gd name="T74" fmla="*/ 40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40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43" name="Freeform 33"/>
              <p:cNvSpPr>
                <a:spLocks/>
              </p:cNvSpPr>
              <p:nvPr/>
            </p:nvSpPr>
            <p:spPr bwMode="auto">
              <a:xfrm>
                <a:off x="2047875" y="645160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4 w 32"/>
                  <a:gd name="T13" fmla="*/ 76 h 76"/>
                  <a:gd name="T14" fmla="*/ 14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8 w 32"/>
                  <a:gd name="T21" fmla="*/ 68 h 76"/>
                  <a:gd name="T22" fmla="*/ 8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45" name="Freeform 34"/>
              <p:cNvSpPr>
                <a:spLocks noEditPoints="1"/>
              </p:cNvSpPr>
              <p:nvPr/>
            </p:nvSpPr>
            <p:spPr bwMode="auto">
              <a:xfrm>
                <a:off x="2117725" y="6451600"/>
                <a:ext cx="22225" cy="120650"/>
              </a:xfrm>
              <a:custGeom>
                <a:avLst/>
                <a:gdLst>
                  <a:gd name="T0" fmla="*/ 14 w 14"/>
                  <a:gd name="T1" fmla="*/ 6 h 76"/>
                  <a:gd name="T2" fmla="*/ 14 w 14"/>
                  <a:gd name="T3" fmla="*/ 6 h 76"/>
                  <a:gd name="T4" fmla="*/ 12 w 14"/>
                  <a:gd name="T5" fmla="*/ 10 h 76"/>
                  <a:gd name="T6" fmla="*/ 12 w 14"/>
                  <a:gd name="T7" fmla="*/ 10 h 76"/>
                  <a:gd name="T8" fmla="*/ 12 w 14"/>
                  <a:gd name="T9" fmla="*/ 12 h 76"/>
                  <a:gd name="T10" fmla="*/ 12 w 14"/>
                  <a:gd name="T11" fmla="*/ 12 h 76"/>
                  <a:gd name="T12" fmla="*/ 8 w 14"/>
                  <a:gd name="T13" fmla="*/ 12 h 76"/>
                  <a:gd name="T14" fmla="*/ 8 w 14"/>
                  <a:gd name="T15" fmla="*/ 12 h 76"/>
                  <a:gd name="T16" fmla="*/ 6 w 14"/>
                  <a:gd name="T17" fmla="*/ 14 h 76"/>
                  <a:gd name="T18" fmla="*/ 6 w 14"/>
                  <a:gd name="T19" fmla="*/ 14 h 76"/>
                  <a:gd name="T20" fmla="*/ 4 w 14"/>
                  <a:gd name="T21" fmla="*/ 12 h 76"/>
                  <a:gd name="T22" fmla="*/ 4 w 14"/>
                  <a:gd name="T23" fmla="*/ 12 h 76"/>
                  <a:gd name="T24" fmla="*/ 2 w 14"/>
                  <a:gd name="T25" fmla="*/ 12 h 76"/>
                  <a:gd name="T26" fmla="*/ 2 w 14"/>
                  <a:gd name="T27" fmla="*/ 12 h 76"/>
                  <a:gd name="T28" fmla="*/ 0 w 14"/>
                  <a:gd name="T29" fmla="*/ 10 h 76"/>
                  <a:gd name="T30" fmla="*/ 0 w 14"/>
                  <a:gd name="T31" fmla="*/ 10 h 76"/>
                  <a:gd name="T32" fmla="*/ 0 w 14"/>
                  <a:gd name="T33" fmla="*/ 6 h 76"/>
                  <a:gd name="T34" fmla="*/ 0 w 14"/>
                  <a:gd name="T35" fmla="*/ 6 h 76"/>
                  <a:gd name="T36" fmla="*/ 0 w 14"/>
                  <a:gd name="T37" fmla="*/ 4 h 76"/>
                  <a:gd name="T38" fmla="*/ 0 w 14"/>
                  <a:gd name="T39" fmla="*/ 4 h 76"/>
                  <a:gd name="T40" fmla="*/ 2 w 14"/>
                  <a:gd name="T41" fmla="*/ 2 h 76"/>
                  <a:gd name="T42" fmla="*/ 2 w 14"/>
                  <a:gd name="T43" fmla="*/ 2 h 76"/>
                  <a:gd name="T44" fmla="*/ 4 w 14"/>
                  <a:gd name="T45" fmla="*/ 0 h 76"/>
                  <a:gd name="T46" fmla="*/ 4 w 14"/>
                  <a:gd name="T47" fmla="*/ 0 h 76"/>
                  <a:gd name="T48" fmla="*/ 6 w 14"/>
                  <a:gd name="T49" fmla="*/ 0 h 76"/>
                  <a:gd name="T50" fmla="*/ 6 w 14"/>
                  <a:gd name="T51" fmla="*/ 0 h 76"/>
                  <a:gd name="T52" fmla="*/ 8 w 14"/>
                  <a:gd name="T53" fmla="*/ 0 h 76"/>
                  <a:gd name="T54" fmla="*/ 8 w 14"/>
                  <a:gd name="T55" fmla="*/ 0 h 76"/>
                  <a:gd name="T56" fmla="*/ 12 w 14"/>
                  <a:gd name="T57" fmla="*/ 2 h 76"/>
                  <a:gd name="T58" fmla="*/ 12 w 14"/>
                  <a:gd name="T59" fmla="*/ 2 h 76"/>
                  <a:gd name="T60" fmla="*/ 12 w 14"/>
                  <a:gd name="T61" fmla="*/ 4 h 76"/>
                  <a:gd name="T62" fmla="*/ 12 w 14"/>
                  <a:gd name="T63" fmla="*/ 4 h 76"/>
                  <a:gd name="T64" fmla="*/ 14 w 14"/>
                  <a:gd name="T65" fmla="*/ 6 h 76"/>
                  <a:gd name="T66" fmla="*/ 14 w 14"/>
                  <a:gd name="T67" fmla="*/ 6 h 76"/>
                  <a:gd name="T68" fmla="*/ 0 w 14"/>
                  <a:gd name="T69" fmla="*/ 76 h 76"/>
                  <a:gd name="T70" fmla="*/ 0 w 14"/>
                  <a:gd name="T71" fmla="*/ 20 h 76"/>
                  <a:gd name="T72" fmla="*/ 12 w 14"/>
                  <a:gd name="T73" fmla="*/ 20 h 76"/>
                  <a:gd name="T74" fmla="*/ 12 w 14"/>
                  <a:gd name="T75" fmla="*/ 76 h 76"/>
                  <a:gd name="T76" fmla="*/ 0 w 1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" h="76">
                    <a:moveTo>
                      <a:pt x="14" y="6"/>
                    </a:moveTo>
                    <a:lnTo>
                      <a:pt x="14" y="6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2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  <a:moveTo>
                      <a:pt x="0" y="76"/>
                    </a:moveTo>
                    <a:lnTo>
                      <a:pt x="0" y="20"/>
                    </a:lnTo>
                    <a:lnTo>
                      <a:pt x="12" y="20"/>
                    </a:lnTo>
                    <a:lnTo>
                      <a:pt x="12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46" name="Freeform 35"/>
              <p:cNvSpPr>
                <a:spLocks noEditPoints="1"/>
              </p:cNvSpPr>
              <p:nvPr/>
            </p:nvSpPr>
            <p:spPr bwMode="auto">
              <a:xfrm>
                <a:off x="2155825" y="6483350"/>
                <a:ext cx="76200" cy="88900"/>
              </a:xfrm>
              <a:custGeom>
                <a:avLst/>
                <a:gdLst>
                  <a:gd name="T0" fmla="*/ 48 w 48"/>
                  <a:gd name="T1" fmla="*/ 28 h 56"/>
                  <a:gd name="T2" fmla="*/ 46 w 48"/>
                  <a:gd name="T3" fmla="*/ 40 h 56"/>
                  <a:gd name="T4" fmla="*/ 42 w 48"/>
                  <a:gd name="T5" fmla="*/ 48 h 56"/>
                  <a:gd name="T6" fmla="*/ 34 w 48"/>
                  <a:gd name="T7" fmla="*/ 54 h 56"/>
                  <a:gd name="T8" fmla="*/ 24 w 48"/>
                  <a:gd name="T9" fmla="*/ 56 h 56"/>
                  <a:gd name="T10" fmla="*/ 14 w 48"/>
                  <a:gd name="T11" fmla="*/ 54 h 56"/>
                  <a:gd name="T12" fmla="*/ 6 w 48"/>
                  <a:gd name="T13" fmla="*/ 48 h 56"/>
                  <a:gd name="T14" fmla="*/ 2 w 48"/>
                  <a:gd name="T15" fmla="*/ 40 h 56"/>
                  <a:gd name="T16" fmla="*/ 0 w 48"/>
                  <a:gd name="T17" fmla="*/ 28 h 56"/>
                  <a:gd name="T18" fmla="*/ 2 w 48"/>
                  <a:gd name="T19" fmla="*/ 16 h 56"/>
                  <a:gd name="T20" fmla="*/ 6 w 48"/>
                  <a:gd name="T21" fmla="*/ 6 h 56"/>
                  <a:gd name="T22" fmla="*/ 14 w 48"/>
                  <a:gd name="T23" fmla="*/ 2 h 56"/>
                  <a:gd name="T24" fmla="*/ 24 w 48"/>
                  <a:gd name="T25" fmla="*/ 0 h 56"/>
                  <a:gd name="T26" fmla="*/ 34 w 48"/>
                  <a:gd name="T27" fmla="*/ 2 h 56"/>
                  <a:gd name="T28" fmla="*/ 42 w 48"/>
                  <a:gd name="T29" fmla="*/ 8 h 56"/>
                  <a:gd name="T30" fmla="*/ 46 w 48"/>
                  <a:gd name="T31" fmla="*/ 16 h 56"/>
                  <a:gd name="T32" fmla="*/ 48 w 48"/>
                  <a:gd name="T33" fmla="*/ 28 h 56"/>
                  <a:gd name="T34" fmla="*/ 38 w 48"/>
                  <a:gd name="T35" fmla="*/ 28 h 56"/>
                  <a:gd name="T36" fmla="*/ 36 w 48"/>
                  <a:gd name="T37" fmla="*/ 20 h 56"/>
                  <a:gd name="T38" fmla="*/ 34 w 48"/>
                  <a:gd name="T39" fmla="*/ 14 h 56"/>
                  <a:gd name="T40" fmla="*/ 30 w 48"/>
                  <a:gd name="T41" fmla="*/ 10 h 56"/>
                  <a:gd name="T42" fmla="*/ 24 w 48"/>
                  <a:gd name="T43" fmla="*/ 10 h 56"/>
                  <a:gd name="T44" fmla="*/ 18 w 48"/>
                  <a:gd name="T45" fmla="*/ 10 h 56"/>
                  <a:gd name="T46" fmla="*/ 14 w 48"/>
                  <a:gd name="T47" fmla="*/ 14 h 56"/>
                  <a:gd name="T48" fmla="*/ 10 w 48"/>
                  <a:gd name="T49" fmla="*/ 20 h 56"/>
                  <a:gd name="T50" fmla="*/ 10 w 48"/>
                  <a:gd name="T51" fmla="*/ 28 h 56"/>
                  <a:gd name="T52" fmla="*/ 12 w 48"/>
                  <a:gd name="T53" fmla="*/ 36 h 56"/>
                  <a:gd name="T54" fmla="*/ 14 w 48"/>
                  <a:gd name="T55" fmla="*/ 42 h 56"/>
                  <a:gd name="T56" fmla="*/ 18 w 48"/>
                  <a:gd name="T57" fmla="*/ 46 h 56"/>
                  <a:gd name="T58" fmla="*/ 24 w 48"/>
                  <a:gd name="T59" fmla="*/ 46 h 56"/>
                  <a:gd name="T60" fmla="*/ 30 w 48"/>
                  <a:gd name="T61" fmla="*/ 44 h 56"/>
                  <a:gd name="T62" fmla="*/ 34 w 48"/>
                  <a:gd name="T63" fmla="*/ 40 h 56"/>
                  <a:gd name="T64" fmla="*/ 36 w 48"/>
                  <a:gd name="T65" fmla="*/ 36 h 56"/>
                  <a:gd name="T66" fmla="*/ 38 w 48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48" y="28"/>
                    </a:lnTo>
                    <a:lnTo>
                      <a:pt x="46" y="40"/>
                    </a:lnTo>
                    <a:lnTo>
                      <a:pt x="46" y="40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8"/>
                    </a:lnTo>
                    <a:lnTo>
                      <a:pt x="48" y="28"/>
                    </a:lnTo>
                    <a:close/>
                    <a:moveTo>
                      <a:pt x="38" y="28"/>
                    </a:moveTo>
                    <a:lnTo>
                      <a:pt x="38" y="28"/>
                    </a:lnTo>
                    <a:lnTo>
                      <a:pt x="36" y="20"/>
                    </a:lnTo>
                    <a:lnTo>
                      <a:pt x="36" y="20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8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47" name="Freeform 36"/>
              <p:cNvSpPr>
                <a:spLocks/>
              </p:cNvSpPr>
              <p:nvPr/>
            </p:nvSpPr>
            <p:spPr bwMode="auto">
              <a:xfrm>
                <a:off x="2251075" y="6483350"/>
                <a:ext cx="69850" cy="88900"/>
              </a:xfrm>
              <a:custGeom>
                <a:avLst/>
                <a:gdLst>
                  <a:gd name="T0" fmla="*/ 32 w 44"/>
                  <a:gd name="T1" fmla="*/ 56 h 56"/>
                  <a:gd name="T2" fmla="*/ 32 w 44"/>
                  <a:gd name="T3" fmla="*/ 24 h 56"/>
                  <a:gd name="T4" fmla="*/ 32 w 44"/>
                  <a:gd name="T5" fmla="*/ 24 h 56"/>
                  <a:gd name="T6" fmla="*/ 32 w 44"/>
                  <a:gd name="T7" fmla="*/ 18 h 56"/>
                  <a:gd name="T8" fmla="*/ 30 w 44"/>
                  <a:gd name="T9" fmla="*/ 14 h 56"/>
                  <a:gd name="T10" fmla="*/ 30 w 44"/>
                  <a:gd name="T11" fmla="*/ 14 h 56"/>
                  <a:gd name="T12" fmla="*/ 26 w 44"/>
                  <a:gd name="T13" fmla="*/ 10 h 56"/>
                  <a:gd name="T14" fmla="*/ 22 w 44"/>
                  <a:gd name="T15" fmla="*/ 10 h 56"/>
                  <a:gd name="T16" fmla="*/ 22 w 44"/>
                  <a:gd name="T17" fmla="*/ 10 h 56"/>
                  <a:gd name="T18" fmla="*/ 16 w 44"/>
                  <a:gd name="T19" fmla="*/ 10 h 56"/>
                  <a:gd name="T20" fmla="*/ 16 w 44"/>
                  <a:gd name="T21" fmla="*/ 10 h 56"/>
                  <a:gd name="T22" fmla="*/ 12 w 44"/>
                  <a:gd name="T23" fmla="*/ 14 h 56"/>
                  <a:gd name="T24" fmla="*/ 12 w 44"/>
                  <a:gd name="T25" fmla="*/ 14 h 56"/>
                  <a:gd name="T26" fmla="*/ 10 w 44"/>
                  <a:gd name="T27" fmla="*/ 18 h 56"/>
                  <a:gd name="T28" fmla="*/ 10 w 44"/>
                  <a:gd name="T29" fmla="*/ 18 h 56"/>
                  <a:gd name="T30" fmla="*/ 10 w 44"/>
                  <a:gd name="T31" fmla="*/ 24 h 56"/>
                  <a:gd name="T32" fmla="*/ 10 w 44"/>
                  <a:gd name="T33" fmla="*/ 56 h 56"/>
                  <a:gd name="T34" fmla="*/ 0 w 44"/>
                  <a:gd name="T35" fmla="*/ 56 h 56"/>
                  <a:gd name="T36" fmla="*/ 0 w 44"/>
                  <a:gd name="T37" fmla="*/ 0 h 56"/>
                  <a:gd name="T38" fmla="*/ 10 w 44"/>
                  <a:gd name="T39" fmla="*/ 0 h 56"/>
                  <a:gd name="T40" fmla="*/ 10 w 44"/>
                  <a:gd name="T41" fmla="*/ 6 h 56"/>
                  <a:gd name="T42" fmla="*/ 10 w 44"/>
                  <a:gd name="T43" fmla="*/ 6 h 56"/>
                  <a:gd name="T44" fmla="*/ 12 w 44"/>
                  <a:gd name="T45" fmla="*/ 2 h 56"/>
                  <a:gd name="T46" fmla="*/ 12 w 44"/>
                  <a:gd name="T47" fmla="*/ 2 h 56"/>
                  <a:gd name="T48" fmla="*/ 16 w 44"/>
                  <a:gd name="T49" fmla="*/ 0 h 56"/>
                  <a:gd name="T50" fmla="*/ 16 w 44"/>
                  <a:gd name="T51" fmla="*/ 0 h 56"/>
                  <a:gd name="T52" fmla="*/ 20 w 44"/>
                  <a:gd name="T53" fmla="*/ 0 h 56"/>
                  <a:gd name="T54" fmla="*/ 20 w 44"/>
                  <a:gd name="T55" fmla="*/ 0 h 56"/>
                  <a:gd name="T56" fmla="*/ 24 w 44"/>
                  <a:gd name="T57" fmla="*/ 0 h 56"/>
                  <a:gd name="T58" fmla="*/ 24 w 44"/>
                  <a:gd name="T59" fmla="*/ 0 h 56"/>
                  <a:gd name="T60" fmla="*/ 32 w 44"/>
                  <a:gd name="T61" fmla="*/ 0 h 56"/>
                  <a:gd name="T62" fmla="*/ 32 w 44"/>
                  <a:gd name="T63" fmla="*/ 0 h 56"/>
                  <a:gd name="T64" fmla="*/ 38 w 44"/>
                  <a:gd name="T65" fmla="*/ 6 h 56"/>
                  <a:gd name="T66" fmla="*/ 38 w 44"/>
                  <a:gd name="T67" fmla="*/ 6 h 56"/>
                  <a:gd name="T68" fmla="*/ 42 w 44"/>
                  <a:gd name="T69" fmla="*/ 14 h 56"/>
                  <a:gd name="T70" fmla="*/ 42 w 44"/>
                  <a:gd name="T71" fmla="*/ 14 h 56"/>
                  <a:gd name="T72" fmla="*/ 44 w 44"/>
                  <a:gd name="T73" fmla="*/ 24 h 56"/>
                  <a:gd name="T74" fmla="*/ 44 w 44"/>
                  <a:gd name="T75" fmla="*/ 56 h 56"/>
                  <a:gd name="T76" fmla="*/ 32 w 44"/>
                  <a:gd name="T7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56">
                    <a:moveTo>
                      <a:pt x="32" y="56"/>
                    </a:moveTo>
                    <a:lnTo>
                      <a:pt x="32" y="24"/>
                    </a:lnTo>
                    <a:lnTo>
                      <a:pt x="32" y="24"/>
                    </a:lnTo>
                    <a:lnTo>
                      <a:pt x="32" y="18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24"/>
                    </a:lnTo>
                    <a:lnTo>
                      <a:pt x="44" y="56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48" name="Freeform 37"/>
              <p:cNvSpPr>
                <a:spLocks/>
              </p:cNvSpPr>
              <p:nvPr/>
            </p:nvSpPr>
            <p:spPr bwMode="auto">
              <a:xfrm>
                <a:off x="2339975" y="6546850"/>
                <a:ext cx="28575" cy="25400"/>
              </a:xfrm>
              <a:custGeom>
                <a:avLst/>
                <a:gdLst>
                  <a:gd name="T0" fmla="*/ 18 w 18"/>
                  <a:gd name="T1" fmla="*/ 8 h 16"/>
                  <a:gd name="T2" fmla="*/ 18 w 18"/>
                  <a:gd name="T3" fmla="*/ 8 h 16"/>
                  <a:gd name="T4" fmla="*/ 16 w 18"/>
                  <a:gd name="T5" fmla="*/ 12 h 16"/>
                  <a:gd name="T6" fmla="*/ 16 w 18"/>
                  <a:gd name="T7" fmla="*/ 12 h 16"/>
                  <a:gd name="T8" fmla="*/ 14 w 18"/>
                  <a:gd name="T9" fmla="*/ 14 h 16"/>
                  <a:gd name="T10" fmla="*/ 14 w 18"/>
                  <a:gd name="T11" fmla="*/ 14 h 16"/>
                  <a:gd name="T12" fmla="*/ 12 w 18"/>
                  <a:gd name="T13" fmla="*/ 16 h 16"/>
                  <a:gd name="T14" fmla="*/ 12 w 18"/>
                  <a:gd name="T15" fmla="*/ 16 h 16"/>
                  <a:gd name="T16" fmla="*/ 10 w 18"/>
                  <a:gd name="T17" fmla="*/ 16 h 16"/>
                  <a:gd name="T18" fmla="*/ 10 w 18"/>
                  <a:gd name="T19" fmla="*/ 16 h 16"/>
                  <a:gd name="T20" fmla="*/ 6 w 18"/>
                  <a:gd name="T21" fmla="*/ 16 h 16"/>
                  <a:gd name="T22" fmla="*/ 6 w 18"/>
                  <a:gd name="T23" fmla="*/ 16 h 16"/>
                  <a:gd name="T24" fmla="*/ 4 w 18"/>
                  <a:gd name="T25" fmla="*/ 14 h 16"/>
                  <a:gd name="T26" fmla="*/ 4 w 18"/>
                  <a:gd name="T27" fmla="*/ 14 h 16"/>
                  <a:gd name="T28" fmla="*/ 2 w 18"/>
                  <a:gd name="T29" fmla="*/ 12 h 16"/>
                  <a:gd name="T30" fmla="*/ 2 w 18"/>
                  <a:gd name="T31" fmla="*/ 12 h 16"/>
                  <a:gd name="T32" fmla="*/ 0 w 18"/>
                  <a:gd name="T33" fmla="*/ 8 h 16"/>
                  <a:gd name="T34" fmla="*/ 0 w 18"/>
                  <a:gd name="T35" fmla="*/ 8 h 16"/>
                  <a:gd name="T36" fmla="*/ 2 w 18"/>
                  <a:gd name="T37" fmla="*/ 4 h 16"/>
                  <a:gd name="T38" fmla="*/ 2 w 18"/>
                  <a:gd name="T39" fmla="*/ 4 h 16"/>
                  <a:gd name="T40" fmla="*/ 4 w 18"/>
                  <a:gd name="T41" fmla="*/ 2 h 16"/>
                  <a:gd name="T42" fmla="*/ 4 w 18"/>
                  <a:gd name="T43" fmla="*/ 2 h 16"/>
                  <a:gd name="T44" fmla="*/ 6 w 18"/>
                  <a:gd name="T45" fmla="*/ 0 h 16"/>
                  <a:gd name="T46" fmla="*/ 6 w 18"/>
                  <a:gd name="T47" fmla="*/ 0 h 16"/>
                  <a:gd name="T48" fmla="*/ 10 w 18"/>
                  <a:gd name="T49" fmla="*/ 0 h 16"/>
                  <a:gd name="T50" fmla="*/ 10 w 18"/>
                  <a:gd name="T51" fmla="*/ 0 h 16"/>
                  <a:gd name="T52" fmla="*/ 12 w 18"/>
                  <a:gd name="T53" fmla="*/ 0 h 16"/>
                  <a:gd name="T54" fmla="*/ 12 w 18"/>
                  <a:gd name="T55" fmla="*/ 0 h 16"/>
                  <a:gd name="T56" fmla="*/ 14 w 18"/>
                  <a:gd name="T57" fmla="*/ 2 h 16"/>
                  <a:gd name="T58" fmla="*/ 14 w 18"/>
                  <a:gd name="T59" fmla="*/ 2 h 16"/>
                  <a:gd name="T60" fmla="*/ 16 w 18"/>
                  <a:gd name="T61" fmla="*/ 4 h 16"/>
                  <a:gd name="T62" fmla="*/ 16 w 18"/>
                  <a:gd name="T63" fmla="*/ 4 h 16"/>
                  <a:gd name="T64" fmla="*/ 18 w 18"/>
                  <a:gd name="T65" fmla="*/ 8 h 16"/>
                  <a:gd name="T66" fmla="*/ 18 w 18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49" name="Freeform 38"/>
              <p:cNvSpPr>
                <a:spLocks/>
              </p:cNvSpPr>
              <p:nvPr/>
            </p:nvSpPr>
            <p:spPr bwMode="auto">
              <a:xfrm>
                <a:off x="2425700" y="6454775"/>
                <a:ext cx="85725" cy="117475"/>
              </a:xfrm>
              <a:custGeom>
                <a:avLst/>
                <a:gdLst>
                  <a:gd name="T0" fmla="*/ 32 w 54"/>
                  <a:gd name="T1" fmla="*/ 10 h 74"/>
                  <a:gd name="T2" fmla="*/ 32 w 54"/>
                  <a:gd name="T3" fmla="*/ 74 h 74"/>
                  <a:gd name="T4" fmla="*/ 22 w 54"/>
                  <a:gd name="T5" fmla="*/ 74 h 74"/>
                  <a:gd name="T6" fmla="*/ 22 w 54"/>
                  <a:gd name="T7" fmla="*/ 10 h 74"/>
                  <a:gd name="T8" fmla="*/ 0 w 54"/>
                  <a:gd name="T9" fmla="*/ 10 h 74"/>
                  <a:gd name="T10" fmla="*/ 0 w 54"/>
                  <a:gd name="T11" fmla="*/ 0 h 74"/>
                  <a:gd name="T12" fmla="*/ 54 w 54"/>
                  <a:gd name="T13" fmla="*/ 0 h 74"/>
                  <a:gd name="T14" fmla="*/ 54 w 54"/>
                  <a:gd name="T15" fmla="*/ 10 h 74"/>
                  <a:gd name="T16" fmla="*/ 32 w 54"/>
                  <a:gd name="T17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74">
                    <a:moveTo>
                      <a:pt x="32" y="10"/>
                    </a:moveTo>
                    <a:lnTo>
                      <a:pt x="32" y="74"/>
                    </a:lnTo>
                    <a:lnTo>
                      <a:pt x="22" y="74"/>
                    </a:lnTo>
                    <a:lnTo>
                      <a:pt x="2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50" name="Freeform 39"/>
              <p:cNvSpPr>
                <a:spLocks/>
              </p:cNvSpPr>
              <p:nvPr/>
            </p:nvSpPr>
            <p:spPr bwMode="auto">
              <a:xfrm>
                <a:off x="2527300" y="6451600"/>
                <a:ext cx="69850" cy="120650"/>
              </a:xfrm>
              <a:custGeom>
                <a:avLst/>
                <a:gdLst>
                  <a:gd name="T0" fmla="*/ 32 w 44"/>
                  <a:gd name="T1" fmla="*/ 76 h 76"/>
                  <a:gd name="T2" fmla="*/ 32 w 44"/>
                  <a:gd name="T3" fmla="*/ 44 h 76"/>
                  <a:gd name="T4" fmla="*/ 32 w 44"/>
                  <a:gd name="T5" fmla="*/ 44 h 76"/>
                  <a:gd name="T6" fmla="*/ 32 w 44"/>
                  <a:gd name="T7" fmla="*/ 38 h 76"/>
                  <a:gd name="T8" fmla="*/ 30 w 44"/>
                  <a:gd name="T9" fmla="*/ 32 h 76"/>
                  <a:gd name="T10" fmla="*/ 30 w 44"/>
                  <a:gd name="T11" fmla="*/ 32 h 76"/>
                  <a:gd name="T12" fmla="*/ 26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6 w 44"/>
                  <a:gd name="T19" fmla="*/ 30 h 76"/>
                  <a:gd name="T20" fmla="*/ 16 w 44"/>
                  <a:gd name="T21" fmla="*/ 30 h 76"/>
                  <a:gd name="T22" fmla="*/ 12 w 44"/>
                  <a:gd name="T23" fmla="*/ 32 h 76"/>
                  <a:gd name="T24" fmla="*/ 12 w 44"/>
                  <a:gd name="T25" fmla="*/ 32 h 76"/>
                  <a:gd name="T26" fmla="*/ 10 w 44"/>
                  <a:gd name="T27" fmla="*/ 38 h 76"/>
                  <a:gd name="T28" fmla="*/ 10 w 44"/>
                  <a:gd name="T29" fmla="*/ 38 h 76"/>
                  <a:gd name="T30" fmla="*/ 10 w 44"/>
                  <a:gd name="T31" fmla="*/ 44 h 76"/>
                  <a:gd name="T32" fmla="*/ 10 w 44"/>
                  <a:gd name="T33" fmla="*/ 76 h 76"/>
                  <a:gd name="T34" fmla="*/ 0 w 44"/>
                  <a:gd name="T35" fmla="*/ 76 h 76"/>
                  <a:gd name="T36" fmla="*/ 0 w 44"/>
                  <a:gd name="T37" fmla="*/ 4 h 76"/>
                  <a:gd name="T38" fmla="*/ 10 w 44"/>
                  <a:gd name="T39" fmla="*/ 0 h 76"/>
                  <a:gd name="T40" fmla="*/ 10 w 44"/>
                  <a:gd name="T41" fmla="*/ 26 h 76"/>
                  <a:gd name="T42" fmla="*/ 10 w 44"/>
                  <a:gd name="T43" fmla="*/ 26 h 76"/>
                  <a:gd name="T44" fmla="*/ 12 w 44"/>
                  <a:gd name="T45" fmla="*/ 22 h 76"/>
                  <a:gd name="T46" fmla="*/ 12 w 44"/>
                  <a:gd name="T47" fmla="*/ 22 h 76"/>
                  <a:gd name="T48" fmla="*/ 16 w 44"/>
                  <a:gd name="T49" fmla="*/ 20 h 76"/>
                  <a:gd name="T50" fmla="*/ 16 w 44"/>
                  <a:gd name="T51" fmla="*/ 20 h 76"/>
                  <a:gd name="T52" fmla="*/ 20 w 44"/>
                  <a:gd name="T53" fmla="*/ 20 h 76"/>
                  <a:gd name="T54" fmla="*/ 20 w 44"/>
                  <a:gd name="T55" fmla="*/ 20 h 76"/>
                  <a:gd name="T56" fmla="*/ 24 w 44"/>
                  <a:gd name="T57" fmla="*/ 20 h 76"/>
                  <a:gd name="T58" fmla="*/ 24 w 44"/>
                  <a:gd name="T59" fmla="*/ 20 h 76"/>
                  <a:gd name="T60" fmla="*/ 32 w 44"/>
                  <a:gd name="T61" fmla="*/ 20 h 76"/>
                  <a:gd name="T62" fmla="*/ 32 w 44"/>
                  <a:gd name="T63" fmla="*/ 20 h 76"/>
                  <a:gd name="T64" fmla="*/ 38 w 44"/>
                  <a:gd name="T65" fmla="*/ 26 h 76"/>
                  <a:gd name="T66" fmla="*/ 38 w 44"/>
                  <a:gd name="T67" fmla="*/ 26 h 76"/>
                  <a:gd name="T68" fmla="*/ 42 w 44"/>
                  <a:gd name="T69" fmla="*/ 34 h 76"/>
                  <a:gd name="T70" fmla="*/ 42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2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2" y="76"/>
                    </a:moveTo>
                    <a:lnTo>
                      <a:pt x="32" y="44"/>
                    </a:lnTo>
                    <a:lnTo>
                      <a:pt x="32" y="44"/>
                    </a:lnTo>
                    <a:lnTo>
                      <a:pt x="32" y="38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44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8" y="26"/>
                    </a:lnTo>
                    <a:lnTo>
                      <a:pt x="38" y="26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51" name="Freeform 40"/>
              <p:cNvSpPr>
                <a:spLocks noEditPoints="1"/>
              </p:cNvSpPr>
              <p:nvPr/>
            </p:nvSpPr>
            <p:spPr bwMode="auto">
              <a:xfrm>
                <a:off x="2613025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6 w 46"/>
                  <a:gd name="T9" fmla="*/ 44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4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8 w 46"/>
                  <a:gd name="T37" fmla="*/ 50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6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4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52" name="Freeform 41"/>
              <p:cNvSpPr>
                <a:spLocks noEditPoints="1"/>
              </p:cNvSpPr>
              <p:nvPr/>
            </p:nvSpPr>
            <p:spPr bwMode="auto">
              <a:xfrm>
                <a:off x="2746375" y="6451600"/>
                <a:ext cx="73025" cy="120650"/>
              </a:xfrm>
              <a:custGeom>
                <a:avLst/>
                <a:gdLst>
                  <a:gd name="T0" fmla="*/ 46 w 46"/>
                  <a:gd name="T1" fmla="*/ 48 h 76"/>
                  <a:gd name="T2" fmla="*/ 44 w 46"/>
                  <a:gd name="T3" fmla="*/ 62 h 76"/>
                  <a:gd name="T4" fmla="*/ 40 w 46"/>
                  <a:gd name="T5" fmla="*/ 70 h 76"/>
                  <a:gd name="T6" fmla="*/ 34 w 46"/>
                  <a:gd name="T7" fmla="*/ 74 h 76"/>
                  <a:gd name="T8" fmla="*/ 24 w 46"/>
                  <a:gd name="T9" fmla="*/ 76 h 76"/>
                  <a:gd name="T10" fmla="*/ 18 w 46"/>
                  <a:gd name="T11" fmla="*/ 74 h 76"/>
                  <a:gd name="T12" fmla="*/ 12 w 46"/>
                  <a:gd name="T13" fmla="*/ 76 h 76"/>
                  <a:gd name="T14" fmla="*/ 0 w 46"/>
                  <a:gd name="T15" fmla="*/ 4 h 76"/>
                  <a:gd name="T16" fmla="*/ 12 w 46"/>
                  <a:gd name="T17" fmla="*/ 26 h 76"/>
                  <a:gd name="T18" fmla="*/ 14 w 46"/>
                  <a:gd name="T19" fmla="*/ 24 h 76"/>
                  <a:gd name="T20" fmla="*/ 18 w 46"/>
                  <a:gd name="T21" fmla="*/ 22 h 76"/>
                  <a:gd name="T22" fmla="*/ 20 w 46"/>
                  <a:gd name="T23" fmla="*/ 20 h 76"/>
                  <a:gd name="T24" fmla="*/ 26 w 46"/>
                  <a:gd name="T25" fmla="*/ 20 h 76"/>
                  <a:gd name="T26" fmla="*/ 34 w 46"/>
                  <a:gd name="T27" fmla="*/ 20 h 76"/>
                  <a:gd name="T28" fmla="*/ 40 w 46"/>
                  <a:gd name="T29" fmla="*/ 26 h 76"/>
                  <a:gd name="T30" fmla="*/ 44 w 46"/>
                  <a:gd name="T31" fmla="*/ 36 h 76"/>
                  <a:gd name="T32" fmla="*/ 46 w 46"/>
                  <a:gd name="T33" fmla="*/ 48 h 76"/>
                  <a:gd name="T34" fmla="*/ 36 w 46"/>
                  <a:gd name="T35" fmla="*/ 50 h 76"/>
                  <a:gd name="T36" fmla="*/ 34 w 46"/>
                  <a:gd name="T37" fmla="*/ 40 h 76"/>
                  <a:gd name="T38" fmla="*/ 32 w 46"/>
                  <a:gd name="T39" fmla="*/ 34 h 76"/>
                  <a:gd name="T40" fmla="*/ 24 w 46"/>
                  <a:gd name="T41" fmla="*/ 30 h 76"/>
                  <a:gd name="T42" fmla="*/ 20 w 46"/>
                  <a:gd name="T43" fmla="*/ 30 h 76"/>
                  <a:gd name="T44" fmla="*/ 16 w 46"/>
                  <a:gd name="T45" fmla="*/ 32 h 76"/>
                  <a:gd name="T46" fmla="*/ 14 w 46"/>
                  <a:gd name="T47" fmla="*/ 34 h 76"/>
                  <a:gd name="T48" fmla="*/ 10 w 46"/>
                  <a:gd name="T49" fmla="*/ 36 h 76"/>
                  <a:gd name="T50" fmla="*/ 10 w 46"/>
                  <a:gd name="T51" fmla="*/ 60 h 76"/>
                  <a:gd name="T52" fmla="*/ 14 w 46"/>
                  <a:gd name="T53" fmla="*/ 62 h 76"/>
                  <a:gd name="T54" fmla="*/ 16 w 46"/>
                  <a:gd name="T55" fmla="*/ 64 h 76"/>
                  <a:gd name="T56" fmla="*/ 20 w 46"/>
                  <a:gd name="T57" fmla="*/ 66 h 76"/>
                  <a:gd name="T58" fmla="*/ 24 w 46"/>
                  <a:gd name="T59" fmla="*/ 66 h 76"/>
                  <a:gd name="T60" fmla="*/ 32 w 46"/>
                  <a:gd name="T61" fmla="*/ 62 h 76"/>
                  <a:gd name="T62" fmla="*/ 34 w 46"/>
                  <a:gd name="T63" fmla="*/ 56 h 76"/>
                  <a:gd name="T64" fmla="*/ 36 w 46"/>
                  <a:gd name="T65" fmla="*/ 5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6">
                    <a:moveTo>
                      <a:pt x="46" y="48"/>
                    </a:moveTo>
                    <a:lnTo>
                      <a:pt x="46" y="48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34" y="74"/>
                    </a:lnTo>
                    <a:lnTo>
                      <a:pt x="34" y="74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2" y="70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48"/>
                    </a:lnTo>
                    <a:lnTo>
                      <a:pt x="46" y="48"/>
                    </a:lnTo>
                    <a:close/>
                    <a:moveTo>
                      <a:pt x="36" y="50"/>
                    </a:moveTo>
                    <a:lnTo>
                      <a:pt x="36" y="50"/>
                    </a:lnTo>
                    <a:lnTo>
                      <a:pt x="34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8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0" y="36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6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53" name="Freeform 42"/>
              <p:cNvSpPr>
                <a:spLocks noEditPoints="1"/>
              </p:cNvSpPr>
              <p:nvPr/>
            </p:nvSpPr>
            <p:spPr bwMode="auto">
              <a:xfrm>
                <a:off x="2835275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4 h 56"/>
                  <a:gd name="T10" fmla="*/ 18 w 46"/>
                  <a:gd name="T11" fmla="*/ 46 h 56"/>
                  <a:gd name="T12" fmla="*/ 24 w 46"/>
                  <a:gd name="T13" fmla="*/ 46 h 56"/>
                  <a:gd name="T14" fmla="*/ 26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2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50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0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4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2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54" name="Freeform 43"/>
              <p:cNvSpPr>
                <a:spLocks/>
              </p:cNvSpPr>
              <p:nvPr/>
            </p:nvSpPr>
            <p:spPr bwMode="auto">
              <a:xfrm>
                <a:off x="2917825" y="6451600"/>
                <a:ext cx="50800" cy="120650"/>
              </a:xfrm>
              <a:custGeom>
                <a:avLst/>
                <a:gdLst>
                  <a:gd name="T0" fmla="*/ 32 w 32"/>
                  <a:gd name="T1" fmla="*/ 74 h 76"/>
                  <a:gd name="T2" fmla="*/ 32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6 w 32"/>
                  <a:gd name="T13" fmla="*/ 76 h 76"/>
                  <a:gd name="T14" fmla="*/ 16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10 w 32"/>
                  <a:gd name="T21" fmla="*/ 68 h 76"/>
                  <a:gd name="T22" fmla="*/ 10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20 w 32"/>
                  <a:gd name="T51" fmla="*/ 64 h 76"/>
                  <a:gd name="T52" fmla="*/ 20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2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2" y="74"/>
                    </a:moveTo>
                    <a:lnTo>
                      <a:pt x="32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2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55" name="Freeform 44"/>
              <p:cNvSpPr>
                <a:spLocks/>
              </p:cNvSpPr>
              <p:nvPr/>
            </p:nvSpPr>
            <p:spPr bwMode="auto">
              <a:xfrm>
                <a:off x="2978150" y="6451600"/>
                <a:ext cx="50800" cy="120650"/>
              </a:xfrm>
              <a:custGeom>
                <a:avLst/>
                <a:gdLst>
                  <a:gd name="T0" fmla="*/ 32 w 32"/>
                  <a:gd name="T1" fmla="*/ 74 h 76"/>
                  <a:gd name="T2" fmla="*/ 32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6 w 32"/>
                  <a:gd name="T13" fmla="*/ 76 h 76"/>
                  <a:gd name="T14" fmla="*/ 16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10 w 32"/>
                  <a:gd name="T21" fmla="*/ 68 h 76"/>
                  <a:gd name="T22" fmla="*/ 10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20 w 32"/>
                  <a:gd name="T37" fmla="*/ 0 h 76"/>
                  <a:gd name="T38" fmla="*/ 20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20 w 32"/>
                  <a:gd name="T45" fmla="*/ 30 h 76"/>
                  <a:gd name="T46" fmla="*/ 20 w 32"/>
                  <a:gd name="T47" fmla="*/ 60 h 76"/>
                  <a:gd name="T48" fmla="*/ 20 w 32"/>
                  <a:gd name="T49" fmla="*/ 60 h 76"/>
                  <a:gd name="T50" fmla="*/ 20 w 32"/>
                  <a:gd name="T51" fmla="*/ 64 h 76"/>
                  <a:gd name="T52" fmla="*/ 20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30 w 32"/>
                  <a:gd name="T67" fmla="*/ 66 h 76"/>
                  <a:gd name="T68" fmla="*/ 30 w 32"/>
                  <a:gd name="T69" fmla="*/ 66 h 76"/>
                  <a:gd name="T70" fmla="*/ 32 w 32"/>
                  <a:gd name="T71" fmla="*/ 64 h 76"/>
                  <a:gd name="T72" fmla="*/ 32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2" y="74"/>
                    </a:moveTo>
                    <a:lnTo>
                      <a:pt x="32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20" y="0"/>
                    </a:lnTo>
                    <a:lnTo>
                      <a:pt x="20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20" y="30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2" y="64"/>
                    </a:lnTo>
                    <a:lnTo>
                      <a:pt x="32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56" name="Freeform 45"/>
              <p:cNvSpPr>
                <a:spLocks noEditPoints="1"/>
              </p:cNvSpPr>
              <p:nvPr/>
            </p:nvSpPr>
            <p:spPr bwMode="auto">
              <a:xfrm>
                <a:off x="3041650" y="6483350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2 w 48"/>
                  <a:gd name="T7" fmla="*/ 38 h 56"/>
                  <a:gd name="T8" fmla="*/ 16 w 48"/>
                  <a:gd name="T9" fmla="*/ 44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50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50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4 w 48"/>
                  <a:gd name="T49" fmla="*/ 2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4 h 56"/>
                  <a:gd name="T66" fmla="*/ 30 w 48"/>
                  <a:gd name="T67" fmla="*/ 10 h 56"/>
                  <a:gd name="T68" fmla="*/ 24 w 48"/>
                  <a:gd name="T69" fmla="*/ 10 h 56"/>
                  <a:gd name="T70" fmla="*/ 18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57" name="Freeform 46"/>
              <p:cNvSpPr>
                <a:spLocks/>
              </p:cNvSpPr>
              <p:nvPr/>
            </p:nvSpPr>
            <p:spPr bwMode="auto">
              <a:xfrm>
                <a:off x="3136900" y="6483350"/>
                <a:ext cx="50800" cy="88900"/>
              </a:xfrm>
              <a:custGeom>
                <a:avLst/>
                <a:gdLst>
                  <a:gd name="T0" fmla="*/ 28 w 32"/>
                  <a:gd name="T1" fmla="*/ 12 h 56"/>
                  <a:gd name="T2" fmla="*/ 28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0 w 32"/>
                  <a:gd name="T9" fmla="*/ 10 h 56"/>
                  <a:gd name="T10" fmla="*/ 20 w 32"/>
                  <a:gd name="T11" fmla="*/ 10 h 56"/>
                  <a:gd name="T12" fmla="*/ 16 w 32"/>
                  <a:gd name="T13" fmla="*/ 10 h 56"/>
                  <a:gd name="T14" fmla="*/ 12 w 32"/>
                  <a:gd name="T15" fmla="*/ 14 h 56"/>
                  <a:gd name="T16" fmla="*/ 12 w 32"/>
                  <a:gd name="T17" fmla="*/ 14 h 56"/>
                  <a:gd name="T18" fmla="*/ 10 w 32"/>
                  <a:gd name="T19" fmla="*/ 18 h 56"/>
                  <a:gd name="T20" fmla="*/ 10 w 32"/>
                  <a:gd name="T21" fmla="*/ 24 h 56"/>
                  <a:gd name="T22" fmla="*/ 10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0 w 32"/>
                  <a:gd name="T29" fmla="*/ 0 h 56"/>
                  <a:gd name="T30" fmla="*/ 10 w 32"/>
                  <a:gd name="T31" fmla="*/ 6 h 56"/>
                  <a:gd name="T32" fmla="*/ 10 w 32"/>
                  <a:gd name="T33" fmla="*/ 6 h 56"/>
                  <a:gd name="T34" fmla="*/ 12 w 32"/>
                  <a:gd name="T35" fmla="*/ 4 h 56"/>
                  <a:gd name="T36" fmla="*/ 12 w 32"/>
                  <a:gd name="T37" fmla="*/ 4 h 56"/>
                  <a:gd name="T38" fmla="*/ 16 w 32"/>
                  <a:gd name="T39" fmla="*/ 2 h 56"/>
                  <a:gd name="T40" fmla="*/ 16 w 32"/>
                  <a:gd name="T41" fmla="*/ 2 h 56"/>
                  <a:gd name="T42" fmla="*/ 18 w 32"/>
                  <a:gd name="T43" fmla="*/ 0 h 56"/>
                  <a:gd name="T44" fmla="*/ 18 w 32"/>
                  <a:gd name="T45" fmla="*/ 0 h 56"/>
                  <a:gd name="T46" fmla="*/ 22 w 32"/>
                  <a:gd name="T47" fmla="*/ 0 h 56"/>
                  <a:gd name="T48" fmla="*/ 22 w 32"/>
                  <a:gd name="T49" fmla="*/ 0 h 56"/>
                  <a:gd name="T50" fmla="*/ 28 w 32"/>
                  <a:gd name="T51" fmla="*/ 0 h 56"/>
                  <a:gd name="T52" fmla="*/ 28 w 32"/>
                  <a:gd name="T53" fmla="*/ 0 h 56"/>
                  <a:gd name="T54" fmla="*/ 32 w 32"/>
                  <a:gd name="T55" fmla="*/ 2 h 56"/>
                  <a:gd name="T56" fmla="*/ 28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28" y="12"/>
                    </a:moveTo>
                    <a:lnTo>
                      <a:pt x="28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0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28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58" name="Freeform 47"/>
              <p:cNvSpPr>
                <a:spLocks/>
              </p:cNvSpPr>
              <p:nvPr/>
            </p:nvSpPr>
            <p:spPr bwMode="auto">
              <a:xfrm>
                <a:off x="3235325" y="6451600"/>
                <a:ext cx="50800" cy="120650"/>
              </a:xfrm>
              <a:custGeom>
                <a:avLst/>
                <a:gdLst>
                  <a:gd name="T0" fmla="*/ 32 w 32"/>
                  <a:gd name="T1" fmla="*/ 74 h 76"/>
                  <a:gd name="T2" fmla="*/ 32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6 w 32"/>
                  <a:gd name="T13" fmla="*/ 76 h 76"/>
                  <a:gd name="T14" fmla="*/ 16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10 w 32"/>
                  <a:gd name="T21" fmla="*/ 68 h 76"/>
                  <a:gd name="T22" fmla="*/ 10 w 32"/>
                  <a:gd name="T23" fmla="*/ 68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4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20 w 32"/>
                  <a:gd name="T51" fmla="*/ 64 h 76"/>
                  <a:gd name="T52" fmla="*/ 20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6 h 76"/>
                  <a:gd name="T64" fmla="*/ 24 w 32"/>
                  <a:gd name="T65" fmla="*/ 66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2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2" y="74"/>
                    </a:moveTo>
                    <a:lnTo>
                      <a:pt x="32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4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2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59" name="Freeform 48"/>
              <p:cNvSpPr>
                <a:spLocks/>
              </p:cNvSpPr>
              <p:nvPr/>
            </p:nvSpPr>
            <p:spPr bwMode="auto">
              <a:xfrm>
                <a:off x="3305175" y="6451600"/>
                <a:ext cx="69850" cy="120650"/>
              </a:xfrm>
              <a:custGeom>
                <a:avLst/>
                <a:gdLst>
                  <a:gd name="T0" fmla="*/ 34 w 44"/>
                  <a:gd name="T1" fmla="*/ 76 h 76"/>
                  <a:gd name="T2" fmla="*/ 34 w 44"/>
                  <a:gd name="T3" fmla="*/ 44 h 76"/>
                  <a:gd name="T4" fmla="*/ 34 w 44"/>
                  <a:gd name="T5" fmla="*/ 44 h 76"/>
                  <a:gd name="T6" fmla="*/ 34 w 44"/>
                  <a:gd name="T7" fmla="*/ 38 h 76"/>
                  <a:gd name="T8" fmla="*/ 32 w 44"/>
                  <a:gd name="T9" fmla="*/ 32 h 76"/>
                  <a:gd name="T10" fmla="*/ 32 w 44"/>
                  <a:gd name="T11" fmla="*/ 32 h 76"/>
                  <a:gd name="T12" fmla="*/ 28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8 w 44"/>
                  <a:gd name="T19" fmla="*/ 30 h 76"/>
                  <a:gd name="T20" fmla="*/ 18 w 44"/>
                  <a:gd name="T21" fmla="*/ 30 h 76"/>
                  <a:gd name="T22" fmla="*/ 14 w 44"/>
                  <a:gd name="T23" fmla="*/ 32 h 76"/>
                  <a:gd name="T24" fmla="*/ 14 w 44"/>
                  <a:gd name="T25" fmla="*/ 32 h 76"/>
                  <a:gd name="T26" fmla="*/ 12 w 44"/>
                  <a:gd name="T27" fmla="*/ 38 h 76"/>
                  <a:gd name="T28" fmla="*/ 12 w 44"/>
                  <a:gd name="T29" fmla="*/ 38 h 76"/>
                  <a:gd name="T30" fmla="*/ 12 w 44"/>
                  <a:gd name="T31" fmla="*/ 44 h 76"/>
                  <a:gd name="T32" fmla="*/ 12 w 44"/>
                  <a:gd name="T33" fmla="*/ 76 h 76"/>
                  <a:gd name="T34" fmla="*/ 0 w 44"/>
                  <a:gd name="T35" fmla="*/ 76 h 76"/>
                  <a:gd name="T36" fmla="*/ 0 w 44"/>
                  <a:gd name="T37" fmla="*/ 4 h 76"/>
                  <a:gd name="T38" fmla="*/ 12 w 44"/>
                  <a:gd name="T39" fmla="*/ 0 h 76"/>
                  <a:gd name="T40" fmla="*/ 12 w 44"/>
                  <a:gd name="T41" fmla="*/ 26 h 76"/>
                  <a:gd name="T42" fmla="*/ 12 w 44"/>
                  <a:gd name="T43" fmla="*/ 26 h 76"/>
                  <a:gd name="T44" fmla="*/ 14 w 44"/>
                  <a:gd name="T45" fmla="*/ 22 h 76"/>
                  <a:gd name="T46" fmla="*/ 14 w 44"/>
                  <a:gd name="T47" fmla="*/ 22 h 76"/>
                  <a:gd name="T48" fmla="*/ 18 w 44"/>
                  <a:gd name="T49" fmla="*/ 20 h 76"/>
                  <a:gd name="T50" fmla="*/ 18 w 44"/>
                  <a:gd name="T51" fmla="*/ 20 h 76"/>
                  <a:gd name="T52" fmla="*/ 22 w 44"/>
                  <a:gd name="T53" fmla="*/ 20 h 76"/>
                  <a:gd name="T54" fmla="*/ 22 w 44"/>
                  <a:gd name="T55" fmla="*/ 20 h 76"/>
                  <a:gd name="T56" fmla="*/ 26 w 44"/>
                  <a:gd name="T57" fmla="*/ 20 h 76"/>
                  <a:gd name="T58" fmla="*/ 26 w 44"/>
                  <a:gd name="T59" fmla="*/ 20 h 76"/>
                  <a:gd name="T60" fmla="*/ 34 w 44"/>
                  <a:gd name="T61" fmla="*/ 20 h 76"/>
                  <a:gd name="T62" fmla="*/ 34 w 44"/>
                  <a:gd name="T63" fmla="*/ 20 h 76"/>
                  <a:gd name="T64" fmla="*/ 40 w 44"/>
                  <a:gd name="T65" fmla="*/ 26 h 76"/>
                  <a:gd name="T66" fmla="*/ 40 w 44"/>
                  <a:gd name="T67" fmla="*/ 26 h 76"/>
                  <a:gd name="T68" fmla="*/ 44 w 44"/>
                  <a:gd name="T69" fmla="*/ 34 h 76"/>
                  <a:gd name="T70" fmla="*/ 44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4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4" y="76"/>
                    </a:moveTo>
                    <a:lnTo>
                      <a:pt x="34" y="44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2" y="32"/>
                    </a:lnTo>
                    <a:lnTo>
                      <a:pt x="32" y="32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2" y="76"/>
                    </a:lnTo>
                    <a:lnTo>
                      <a:pt x="0" y="76"/>
                    </a:lnTo>
                    <a:lnTo>
                      <a:pt x="0" y="4"/>
                    </a:lnTo>
                    <a:lnTo>
                      <a:pt x="12" y="0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6" y="20"/>
                    </a:lnTo>
                    <a:lnTo>
                      <a:pt x="2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60" name="Freeform 49"/>
              <p:cNvSpPr>
                <a:spLocks noEditPoints="1"/>
              </p:cNvSpPr>
              <p:nvPr/>
            </p:nvSpPr>
            <p:spPr bwMode="auto">
              <a:xfrm>
                <a:off x="3394075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6 w 46"/>
                  <a:gd name="T9" fmla="*/ 44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6 w 46"/>
                  <a:gd name="T37" fmla="*/ 50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2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61" name="Freeform 50"/>
              <p:cNvSpPr>
                <a:spLocks noEditPoints="1"/>
              </p:cNvSpPr>
              <p:nvPr/>
            </p:nvSpPr>
            <p:spPr bwMode="auto">
              <a:xfrm>
                <a:off x="3524250" y="6483350"/>
                <a:ext cx="69850" cy="88900"/>
              </a:xfrm>
              <a:custGeom>
                <a:avLst/>
                <a:gdLst>
                  <a:gd name="T0" fmla="*/ 34 w 44"/>
                  <a:gd name="T1" fmla="*/ 50 h 56"/>
                  <a:gd name="T2" fmla="*/ 30 w 44"/>
                  <a:gd name="T3" fmla="*/ 52 h 56"/>
                  <a:gd name="T4" fmla="*/ 28 w 44"/>
                  <a:gd name="T5" fmla="*/ 54 h 56"/>
                  <a:gd name="T6" fmla="*/ 24 w 44"/>
                  <a:gd name="T7" fmla="*/ 56 h 56"/>
                  <a:gd name="T8" fmla="*/ 18 w 44"/>
                  <a:gd name="T9" fmla="*/ 56 h 56"/>
                  <a:gd name="T10" fmla="*/ 12 w 44"/>
                  <a:gd name="T11" fmla="*/ 56 h 56"/>
                  <a:gd name="T12" fmla="*/ 6 w 44"/>
                  <a:gd name="T13" fmla="*/ 52 h 56"/>
                  <a:gd name="T14" fmla="*/ 2 w 44"/>
                  <a:gd name="T15" fmla="*/ 46 h 56"/>
                  <a:gd name="T16" fmla="*/ 0 w 44"/>
                  <a:gd name="T17" fmla="*/ 38 h 56"/>
                  <a:gd name="T18" fmla="*/ 2 w 44"/>
                  <a:gd name="T19" fmla="*/ 30 h 56"/>
                  <a:gd name="T20" fmla="*/ 6 w 44"/>
                  <a:gd name="T21" fmla="*/ 24 h 56"/>
                  <a:gd name="T22" fmla="*/ 12 w 44"/>
                  <a:gd name="T23" fmla="*/ 22 h 56"/>
                  <a:gd name="T24" fmla="*/ 22 w 44"/>
                  <a:gd name="T25" fmla="*/ 20 h 56"/>
                  <a:gd name="T26" fmla="*/ 28 w 44"/>
                  <a:gd name="T27" fmla="*/ 20 h 56"/>
                  <a:gd name="T28" fmla="*/ 34 w 44"/>
                  <a:gd name="T29" fmla="*/ 22 h 56"/>
                  <a:gd name="T30" fmla="*/ 34 w 44"/>
                  <a:gd name="T31" fmla="*/ 18 h 56"/>
                  <a:gd name="T32" fmla="*/ 32 w 44"/>
                  <a:gd name="T33" fmla="*/ 12 h 56"/>
                  <a:gd name="T34" fmla="*/ 28 w 44"/>
                  <a:gd name="T35" fmla="*/ 10 h 56"/>
                  <a:gd name="T36" fmla="*/ 24 w 44"/>
                  <a:gd name="T37" fmla="*/ 8 h 56"/>
                  <a:gd name="T38" fmla="*/ 16 w 44"/>
                  <a:gd name="T39" fmla="*/ 10 h 56"/>
                  <a:gd name="T40" fmla="*/ 4 w 44"/>
                  <a:gd name="T41" fmla="*/ 4 h 56"/>
                  <a:gd name="T42" fmla="*/ 14 w 44"/>
                  <a:gd name="T43" fmla="*/ 0 h 56"/>
                  <a:gd name="T44" fmla="*/ 24 w 44"/>
                  <a:gd name="T45" fmla="*/ 0 h 56"/>
                  <a:gd name="T46" fmla="*/ 32 w 44"/>
                  <a:gd name="T47" fmla="*/ 0 h 56"/>
                  <a:gd name="T48" fmla="*/ 38 w 44"/>
                  <a:gd name="T49" fmla="*/ 4 h 56"/>
                  <a:gd name="T50" fmla="*/ 42 w 44"/>
                  <a:gd name="T51" fmla="*/ 10 h 56"/>
                  <a:gd name="T52" fmla="*/ 44 w 44"/>
                  <a:gd name="T53" fmla="*/ 18 h 56"/>
                  <a:gd name="T54" fmla="*/ 34 w 44"/>
                  <a:gd name="T55" fmla="*/ 56 h 56"/>
                  <a:gd name="T56" fmla="*/ 34 w 44"/>
                  <a:gd name="T57" fmla="*/ 32 h 56"/>
                  <a:gd name="T58" fmla="*/ 30 w 44"/>
                  <a:gd name="T59" fmla="*/ 30 h 56"/>
                  <a:gd name="T60" fmla="*/ 28 w 44"/>
                  <a:gd name="T61" fmla="*/ 30 h 56"/>
                  <a:gd name="T62" fmla="*/ 26 w 44"/>
                  <a:gd name="T63" fmla="*/ 30 h 56"/>
                  <a:gd name="T64" fmla="*/ 22 w 44"/>
                  <a:gd name="T65" fmla="*/ 30 h 56"/>
                  <a:gd name="T66" fmla="*/ 12 w 44"/>
                  <a:gd name="T67" fmla="*/ 32 h 56"/>
                  <a:gd name="T68" fmla="*/ 10 w 44"/>
                  <a:gd name="T69" fmla="*/ 34 h 56"/>
                  <a:gd name="T70" fmla="*/ 10 w 44"/>
                  <a:gd name="T71" fmla="*/ 38 h 56"/>
                  <a:gd name="T72" fmla="*/ 10 w 44"/>
                  <a:gd name="T73" fmla="*/ 42 h 56"/>
                  <a:gd name="T74" fmla="*/ 12 w 44"/>
                  <a:gd name="T75" fmla="*/ 44 h 56"/>
                  <a:gd name="T76" fmla="*/ 16 w 44"/>
                  <a:gd name="T77" fmla="*/ 46 h 56"/>
                  <a:gd name="T78" fmla="*/ 20 w 44"/>
                  <a:gd name="T79" fmla="*/ 46 h 56"/>
                  <a:gd name="T80" fmla="*/ 24 w 44"/>
                  <a:gd name="T81" fmla="*/ 46 h 56"/>
                  <a:gd name="T82" fmla="*/ 28 w 44"/>
                  <a:gd name="T83" fmla="*/ 44 h 56"/>
                  <a:gd name="T84" fmla="*/ 32 w 44"/>
                  <a:gd name="T85" fmla="*/ 42 h 56"/>
                  <a:gd name="T86" fmla="*/ 34 w 44"/>
                  <a:gd name="T87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" h="56">
                    <a:moveTo>
                      <a:pt x="34" y="56"/>
                    </a:moveTo>
                    <a:lnTo>
                      <a:pt x="34" y="50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18"/>
                    </a:lnTo>
                    <a:lnTo>
                      <a:pt x="44" y="56"/>
                    </a:lnTo>
                    <a:lnTo>
                      <a:pt x="34" y="56"/>
                    </a:lnTo>
                    <a:close/>
                    <a:moveTo>
                      <a:pt x="34" y="32"/>
                    </a:moveTo>
                    <a:lnTo>
                      <a:pt x="34" y="3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4" y="40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62" name="Freeform 51"/>
              <p:cNvSpPr>
                <a:spLocks/>
              </p:cNvSpPr>
              <p:nvPr/>
            </p:nvSpPr>
            <p:spPr bwMode="auto">
              <a:xfrm>
                <a:off x="3616325" y="6483350"/>
                <a:ext cx="69850" cy="88900"/>
              </a:xfrm>
              <a:custGeom>
                <a:avLst/>
                <a:gdLst>
                  <a:gd name="T0" fmla="*/ 32 w 44"/>
                  <a:gd name="T1" fmla="*/ 56 h 56"/>
                  <a:gd name="T2" fmla="*/ 32 w 44"/>
                  <a:gd name="T3" fmla="*/ 24 h 56"/>
                  <a:gd name="T4" fmla="*/ 32 w 44"/>
                  <a:gd name="T5" fmla="*/ 24 h 56"/>
                  <a:gd name="T6" fmla="*/ 32 w 44"/>
                  <a:gd name="T7" fmla="*/ 18 h 56"/>
                  <a:gd name="T8" fmla="*/ 30 w 44"/>
                  <a:gd name="T9" fmla="*/ 14 h 56"/>
                  <a:gd name="T10" fmla="*/ 30 w 44"/>
                  <a:gd name="T11" fmla="*/ 14 h 56"/>
                  <a:gd name="T12" fmla="*/ 26 w 44"/>
                  <a:gd name="T13" fmla="*/ 10 h 56"/>
                  <a:gd name="T14" fmla="*/ 22 w 44"/>
                  <a:gd name="T15" fmla="*/ 10 h 56"/>
                  <a:gd name="T16" fmla="*/ 22 w 44"/>
                  <a:gd name="T17" fmla="*/ 10 h 56"/>
                  <a:gd name="T18" fmla="*/ 16 w 44"/>
                  <a:gd name="T19" fmla="*/ 10 h 56"/>
                  <a:gd name="T20" fmla="*/ 16 w 44"/>
                  <a:gd name="T21" fmla="*/ 10 h 56"/>
                  <a:gd name="T22" fmla="*/ 14 w 44"/>
                  <a:gd name="T23" fmla="*/ 14 h 56"/>
                  <a:gd name="T24" fmla="*/ 14 w 44"/>
                  <a:gd name="T25" fmla="*/ 14 h 56"/>
                  <a:gd name="T26" fmla="*/ 12 w 44"/>
                  <a:gd name="T27" fmla="*/ 18 h 56"/>
                  <a:gd name="T28" fmla="*/ 12 w 44"/>
                  <a:gd name="T29" fmla="*/ 18 h 56"/>
                  <a:gd name="T30" fmla="*/ 10 w 44"/>
                  <a:gd name="T31" fmla="*/ 24 h 56"/>
                  <a:gd name="T32" fmla="*/ 10 w 44"/>
                  <a:gd name="T33" fmla="*/ 56 h 56"/>
                  <a:gd name="T34" fmla="*/ 0 w 44"/>
                  <a:gd name="T35" fmla="*/ 56 h 56"/>
                  <a:gd name="T36" fmla="*/ 0 w 44"/>
                  <a:gd name="T37" fmla="*/ 0 h 56"/>
                  <a:gd name="T38" fmla="*/ 10 w 44"/>
                  <a:gd name="T39" fmla="*/ 0 h 56"/>
                  <a:gd name="T40" fmla="*/ 10 w 44"/>
                  <a:gd name="T41" fmla="*/ 6 h 56"/>
                  <a:gd name="T42" fmla="*/ 10 w 44"/>
                  <a:gd name="T43" fmla="*/ 6 h 56"/>
                  <a:gd name="T44" fmla="*/ 12 w 44"/>
                  <a:gd name="T45" fmla="*/ 2 h 56"/>
                  <a:gd name="T46" fmla="*/ 12 w 44"/>
                  <a:gd name="T47" fmla="*/ 2 h 56"/>
                  <a:gd name="T48" fmla="*/ 16 w 44"/>
                  <a:gd name="T49" fmla="*/ 0 h 56"/>
                  <a:gd name="T50" fmla="*/ 16 w 44"/>
                  <a:gd name="T51" fmla="*/ 0 h 56"/>
                  <a:gd name="T52" fmla="*/ 20 w 44"/>
                  <a:gd name="T53" fmla="*/ 0 h 56"/>
                  <a:gd name="T54" fmla="*/ 20 w 44"/>
                  <a:gd name="T55" fmla="*/ 0 h 56"/>
                  <a:gd name="T56" fmla="*/ 24 w 44"/>
                  <a:gd name="T57" fmla="*/ 0 h 56"/>
                  <a:gd name="T58" fmla="*/ 24 w 44"/>
                  <a:gd name="T59" fmla="*/ 0 h 56"/>
                  <a:gd name="T60" fmla="*/ 32 w 44"/>
                  <a:gd name="T61" fmla="*/ 0 h 56"/>
                  <a:gd name="T62" fmla="*/ 32 w 44"/>
                  <a:gd name="T63" fmla="*/ 0 h 56"/>
                  <a:gd name="T64" fmla="*/ 38 w 44"/>
                  <a:gd name="T65" fmla="*/ 6 h 56"/>
                  <a:gd name="T66" fmla="*/ 38 w 44"/>
                  <a:gd name="T67" fmla="*/ 6 h 56"/>
                  <a:gd name="T68" fmla="*/ 42 w 44"/>
                  <a:gd name="T69" fmla="*/ 14 h 56"/>
                  <a:gd name="T70" fmla="*/ 42 w 44"/>
                  <a:gd name="T71" fmla="*/ 14 h 56"/>
                  <a:gd name="T72" fmla="*/ 44 w 44"/>
                  <a:gd name="T73" fmla="*/ 24 h 56"/>
                  <a:gd name="T74" fmla="*/ 44 w 44"/>
                  <a:gd name="T75" fmla="*/ 56 h 56"/>
                  <a:gd name="T76" fmla="*/ 32 w 44"/>
                  <a:gd name="T7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56">
                    <a:moveTo>
                      <a:pt x="32" y="56"/>
                    </a:moveTo>
                    <a:lnTo>
                      <a:pt x="32" y="24"/>
                    </a:lnTo>
                    <a:lnTo>
                      <a:pt x="32" y="24"/>
                    </a:lnTo>
                    <a:lnTo>
                      <a:pt x="32" y="18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2" y="14"/>
                    </a:lnTo>
                    <a:lnTo>
                      <a:pt x="42" y="14"/>
                    </a:lnTo>
                    <a:lnTo>
                      <a:pt x="44" y="24"/>
                    </a:lnTo>
                    <a:lnTo>
                      <a:pt x="44" y="56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63" name="Freeform 52"/>
              <p:cNvSpPr>
                <a:spLocks/>
              </p:cNvSpPr>
              <p:nvPr/>
            </p:nvSpPr>
            <p:spPr bwMode="auto">
              <a:xfrm>
                <a:off x="3702050" y="6483350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8 h 56"/>
                  <a:gd name="T6" fmla="*/ 14 w 42"/>
                  <a:gd name="T7" fmla="*/ 10 h 56"/>
                  <a:gd name="T8" fmla="*/ 12 w 42"/>
                  <a:gd name="T9" fmla="*/ 14 h 56"/>
                  <a:gd name="T10" fmla="*/ 14 w 42"/>
                  <a:gd name="T11" fmla="*/ 16 h 56"/>
                  <a:gd name="T12" fmla="*/ 14 w 42"/>
                  <a:gd name="T13" fmla="*/ 18 h 56"/>
                  <a:gd name="T14" fmla="*/ 18 w 42"/>
                  <a:gd name="T15" fmla="*/ 20 h 56"/>
                  <a:gd name="T16" fmla="*/ 22 w 42"/>
                  <a:gd name="T17" fmla="*/ 22 h 56"/>
                  <a:gd name="T18" fmla="*/ 30 w 42"/>
                  <a:gd name="T19" fmla="*/ 26 h 56"/>
                  <a:gd name="T20" fmla="*/ 36 w 42"/>
                  <a:gd name="T21" fmla="*/ 28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6 w 42"/>
                  <a:gd name="T29" fmla="*/ 52 h 56"/>
                  <a:gd name="T30" fmla="*/ 28 w 42"/>
                  <a:gd name="T31" fmla="*/ 56 h 56"/>
                  <a:gd name="T32" fmla="*/ 20 w 42"/>
                  <a:gd name="T33" fmla="*/ 56 h 56"/>
                  <a:gd name="T34" fmla="*/ 10 w 42"/>
                  <a:gd name="T35" fmla="*/ 54 h 56"/>
                  <a:gd name="T36" fmla="*/ 0 w 42"/>
                  <a:gd name="T37" fmla="*/ 50 h 56"/>
                  <a:gd name="T38" fmla="*/ 4 w 42"/>
                  <a:gd name="T39" fmla="*/ 42 h 56"/>
                  <a:gd name="T40" fmla="*/ 12 w 42"/>
                  <a:gd name="T41" fmla="*/ 46 h 56"/>
                  <a:gd name="T42" fmla="*/ 20 w 42"/>
                  <a:gd name="T43" fmla="*/ 46 h 56"/>
                  <a:gd name="T44" fmla="*/ 28 w 42"/>
                  <a:gd name="T45" fmla="*/ 46 h 56"/>
                  <a:gd name="T46" fmla="*/ 30 w 42"/>
                  <a:gd name="T47" fmla="*/ 40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2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8 w 42"/>
                  <a:gd name="T67" fmla="*/ 4 h 56"/>
                  <a:gd name="T68" fmla="*/ 14 w 42"/>
                  <a:gd name="T69" fmla="*/ 0 h 56"/>
                  <a:gd name="T70" fmla="*/ 20 w 42"/>
                  <a:gd name="T71" fmla="*/ 0 h 56"/>
                  <a:gd name="T72" fmla="*/ 30 w 42"/>
                  <a:gd name="T73" fmla="*/ 0 h 56"/>
                  <a:gd name="T74" fmla="*/ 40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40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64" name="Freeform 53"/>
              <p:cNvSpPr>
                <a:spLocks/>
              </p:cNvSpPr>
              <p:nvPr/>
            </p:nvSpPr>
            <p:spPr bwMode="auto">
              <a:xfrm>
                <a:off x="3775075" y="6483350"/>
                <a:ext cx="111125" cy="88900"/>
              </a:xfrm>
              <a:custGeom>
                <a:avLst/>
                <a:gdLst>
                  <a:gd name="T0" fmla="*/ 54 w 70"/>
                  <a:gd name="T1" fmla="*/ 56 h 56"/>
                  <a:gd name="T2" fmla="*/ 46 w 70"/>
                  <a:gd name="T3" fmla="*/ 56 h 56"/>
                  <a:gd name="T4" fmla="*/ 36 w 70"/>
                  <a:gd name="T5" fmla="*/ 16 h 56"/>
                  <a:gd name="T6" fmla="*/ 24 w 70"/>
                  <a:gd name="T7" fmla="*/ 56 h 56"/>
                  <a:gd name="T8" fmla="*/ 16 w 70"/>
                  <a:gd name="T9" fmla="*/ 56 h 56"/>
                  <a:gd name="T10" fmla="*/ 0 w 70"/>
                  <a:gd name="T11" fmla="*/ 0 h 56"/>
                  <a:gd name="T12" fmla="*/ 12 w 70"/>
                  <a:gd name="T13" fmla="*/ 0 h 56"/>
                  <a:gd name="T14" fmla="*/ 20 w 70"/>
                  <a:gd name="T15" fmla="*/ 38 h 56"/>
                  <a:gd name="T16" fmla="*/ 30 w 70"/>
                  <a:gd name="T17" fmla="*/ 0 h 56"/>
                  <a:gd name="T18" fmla="*/ 40 w 70"/>
                  <a:gd name="T19" fmla="*/ 0 h 56"/>
                  <a:gd name="T20" fmla="*/ 50 w 70"/>
                  <a:gd name="T21" fmla="*/ 38 h 56"/>
                  <a:gd name="T22" fmla="*/ 60 w 70"/>
                  <a:gd name="T23" fmla="*/ 0 h 56"/>
                  <a:gd name="T24" fmla="*/ 70 w 70"/>
                  <a:gd name="T25" fmla="*/ 0 h 56"/>
                  <a:gd name="T26" fmla="*/ 54 w 70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56">
                    <a:moveTo>
                      <a:pt x="54" y="56"/>
                    </a:moveTo>
                    <a:lnTo>
                      <a:pt x="46" y="56"/>
                    </a:lnTo>
                    <a:lnTo>
                      <a:pt x="36" y="1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0" y="38"/>
                    </a:lnTo>
                    <a:lnTo>
                      <a:pt x="60" y="0"/>
                    </a:lnTo>
                    <a:lnTo>
                      <a:pt x="70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65" name="Freeform 54"/>
              <p:cNvSpPr>
                <a:spLocks noEditPoints="1"/>
              </p:cNvSpPr>
              <p:nvPr/>
            </p:nvSpPr>
            <p:spPr bwMode="auto">
              <a:xfrm>
                <a:off x="3895725" y="6483350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4 h 56"/>
                  <a:gd name="T10" fmla="*/ 18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50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2 w 46"/>
                  <a:gd name="T69" fmla="*/ 10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66" name="Freeform 55"/>
              <p:cNvSpPr>
                <a:spLocks/>
              </p:cNvSpPr>
              <p:nvPr/>
            </p:nvSpPr>
            <p:spPr bwMode="auto">
              <a:xfrm>
                <a:off x="3987800" y="6483350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6 w 32"/>
                  <a:gd name="T13" fmla="*/ 10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0 w 32"/>
                  <a:gd name="T21" fmla="*/ 24 h 56"/>
                  <a:gd name="T22" fmla="*/ 10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0 w 32"/>
                  <a:gd name="T29" fmla="*/ 0 h 56"/>
                  <a:gd name="T30" fmla="*/ 10 w 32"/>
                  <a:gd name="T31" fmla="*/ 6 h 56"/>
                  <a:gd name="T32" fmla="*/ 10 w 32"/>
                  <a:gd name="T33" fmla="*/ 6 h 56"/>
                  <a:gd name="T34" fmla="*/ 12 w 32"/>
                  <a:gd name="T35" fmla="*/ 4 h 56"/>
                  <a:gd name="T36" fmla="*/ 12 w 32"/>
                  <a:gd name="T37" fmla="*/ 4 h 56"/>
                  <a:gd name="T38" fmla="*/ 16 w 32"/>
                  <a:gd name="T39" fmla="*/ 2 h 56"/>
                  <a:gd name="T40" fmla="*/ 16 w 32"/>
                  <a:gd name="T41" fmla="*/ 2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28 w 32"/>
                  <a:gd name="T51" fmla="*/ 0 h 56"/>
                  <a:gd name="T52" fmla="*/ 28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67" name="Freeform 56"/>
              <p:cNvSpPr>
                <a:spLocks/>
              </p:cNvSpPr>
              <p:nvPr/>
            </p:nvSpPr>
            <p:spPr bwMode="auto">
              <a:xfrm>
                <a:off x="4032250" y="6546850"/>
                <a:ext cx="25400" cy="25400"/>
              </a:xfrm>
              <a:custGeom>
                <a:avLst/>
                <a:gdLst>
                  <a:gd name="T0" fmla="*/ 16 w 16"/>
                  <a:gd name="T1" fmla="*/ 8 h 16"/>
                  <a:gd name="T2" fmla="*/ 16 w 16"/>
                  <a:gd name="T3" fmla="*/ 8 h 16"/>
                  <a:gd name="T4" fmla="*/ 16 w 16"/>
                  <a:gd name="T5" fmla="*/ 12 h 16"/>
                  <a:gd name="T6" fmla="*/ 16 w 16"/>
                  <a:gd name="T7" fmla="*/ 12 h 16"/>
                  <a:gd name="T8" fmla="*/ 14 w 16"/>
                  <a:gd name="T9" fmla="*/ 14 h 16"/>
                  <a:gd name="T10" fmla="*/ 14 w 16"/>
                  <a:gd name="T11" fmla="*/ 14 h 16"/>
                  <a:gd name="T12" fmla="*/ 12 w 16"/>
                  <a:gd name="T13" fmla="*/ 16 h 16"/>
                  <a:gd name="T14" fmla="*/ 12 w 16"/>
                  <a:gd name="T15" fmla="*/ 16 h 16"/>
                  <a:gd name="T16" fmla="*/ 8 w 16"/>
                  <a:gd name="T17" fmla="*/ 16 h 16"/>
                  <a:gd name="T18" fmla="*/ 8 w 16"/>
                  <a:gd name="T19" fmla="*/ 16 h 16"/>
                  <a:gd name="T20" fmla="*/ 6 w 16"/>
                  <a:gd name="T21" fmla="*/ 16 h 16"/>
                  <a:gd name="T22" fmla="*/ 6 w 16"/>
                  <a:gd name="T23" fmla="*/ 16 h 16"/>
                  <a:gd name="T24" fmla="*/ 2 w 16"/>
                  <a:gd name="T25" fmla="*/ 14 h 16"/>
                  <a:gd name="T26" fmla="*/ 2 w 16"/>
                  <a:gd name="T27" fmla="*/ 14 h 16"/>
                  <a:gd name="T28" fmla="*/ 2 w 16"/>
                  <a:gd name="T29" fmla="*/ 12 h 16"/>
                  <a:gd name="T30" fmla="*/ 2 w 16"/>
                  <a:gd name="T31" fmla="*/ 12 h 16"/>
                  <a:gd name="T32" fmla="*/ 0 w 16"/>
                  <a:gd name="T33" fmla="*/ 8 h 16"/>
                  <a:gd name="T34" fmla="*/ 0 w 16"/>
                  <a:gd name="T35" fmla="*/ 8 h 16"/>
                  <a:gd name="T36" fmla="*/ 2 w 16"/>
                  <a:gd name="T37" fmla="*/ 4 h 16"/>
                  <a:gd name="T38" fmla="*/ 2 w 16"/>
                  <a:gd name="T39" fmla="*/ 4 h 16"/>
                  <a:gd name="T40" fmla="*/ 2 w 16"/>
                  <a:gd name="T41" fmla="*/ 2 h 16"/>
                  <a:gd name="T42" fmla="*/ 2 w 16"/>
                  <a:gd name="T43" fmla="*/ 2 h 16"/>
                  <a:gd name="T44" fmla="*/ 6 w 16"/>
                  <a:gd name="T45" fmla="*/ 0 h 16"/>
                  <a:gd name="T46" fmla="*/ 6 w 16"/>
                  <a:gd name="T47" fmla="*/ 0 h 16"/>
                  <a:gd name="T48" fmla="*/ 8 w 16"/>
                  <a:gd name="T49" fmla="*/ 0 h 16"/>
                  <a:gd name="T50" fmla="*/ 8 w 16"/>
                  <a:gd name="T51" fmla="*/ 0 h 16"/>
                  <a:gd name="T52" fmla="*/ 12 w 16"/>
                  <a:gd name="T53" fmla="*/ 0 h 16"/>
                  <a:gd name="T54" fmla="*/ 12 w 16"/>
                  <a:gd name="T55" fmla="*/ 0 h 16"/>
                  <a:gd name="T56" fmla="*/ 14 w 16"/>
                  <a:gd name="T57" fmla="*/ 2 h 16"/>
                  <a:gd name="T58" fmla="*/ 14 w 16"/>
                  <a:gd name="T59" fmla="*/ 2 h 16"/>
                  <a:gd name="T60" fmla="*/ 16 w 16"/>
                  <a:gd name="T61" fmla="*/ 4 h 16"/>
                  <a:gd name="T62" fmla="*/ 16 w 16"/>
                  <a:gd name="T63" fmla="*/ 4 h 16"/>
                  <a:gd name="T64" fmla="*/ 16 w 16"/>
                  <a:gd name="T65" fmla="*/ 8 h 16"/>
                  <a:gd name="T66" fmla="*/ 16 w 16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68" name="Freeform 57"/>
              <p:cNvSpPr>
                <a:spLocks/>
              </p:cNvSpPr>
              <p:nvPr/>
            </p:nvSpPr>
            <p:spPr bwMode="auto">
              <a:xfrm>
                <a:off x="606425" y="6638925"/>
                <a:ext cx="85725" cy="117475"/>
              </a:xfrm>
              <a:custGeom>
                <a:avLst/>
                <a:gdLst>
                  <a:gd name="T0" fmla="*/ 32 w 54"/>
                  <a:gd name="T1" fmla="*/ 12 h 74"/>
                  <a:gd name="T2" fmla="*/ 32 w 54"/>
                  <a:gd name="T3" fmla="*/ 74 h 74"/>
                  <a:gd name="T4" fmla="*/ 20 w 54"/>
                  <a:gd name="T5" fmla="*/ 74 h 74"/>
                  <a:gd name="T6" fmla="*/ 20 w 54"/>
                  <a:gd name="T7" fmla="*/ 12 h 74"/>
                  <a:gd name="T8" fmla="*/ 0 w 54"/>
                  <a:gd name="T9" fmla="*/ 12 h 74"/>
                  <a:gd name="T10" fmla="*/ 0 w 54"/>
                  <a:gd name="T11" fmla="*/ 0 h 74"/>
                  <a:gd name="T12" fmla="*/ 54 w 54"/>
                  <a:gd name="T13" fmla="*/ 0 h 74"/>
                  <a:gd name="T14" fmla="*/ 54 w 54"/>
                  <a:gd name="T15" fmla="*/ 12 h 74"/>
                  <a:gd name="T16" fmla="*/ 32 w 54"/>
                  <a:gd name="T17" fmla="*/ 12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74">
                    <a:moveTo>
                      <a:pt x="32" y="12"/>
                    </a:moveTo>
                    <a:lnTo>
                      <a:pt x="32" y="74"/>
                    </a:lnTo>
                    <a:lnTo>
                      <a:pt x="20" y="74"/>
                    </a:lnTo>
                    <a:lnTo>
                      <a:pt x="20" y="12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2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69" name="Freeform 58"/>
              <p:cNvSpPr>
                <a:spLocks/>
              </p:cNvSpPr>
              <p:nvPr/>
            </p:nvSpPr>
            <p:spPr bwMode="auto">
              <a:xfrm>
                <a:off x="704850" y="6635750"/>
                <a:ext cx="69850" cy="120650"/>
              </a:xfrm>
              <a:custGeom>
                <a:avLst/>
                <a:gdLst>
                  <a:gd name="T0" fmla="*/ 34 w 44"/>
                  <a:gd name="T1" fmla="*/ 76 h 76"/>
                  <a:gd name="T2" fmla="*/ 34 w 44"/>
                  <a:gd name="T3" fmla="*/ 44 h 76"/>
                  <a:gd name="T4" fmla="*/ 34 w 44"/>
                  <a:gd name="T5" fmla="*/ 44 h 76"/>
                  <a:gd name="T6" fmla="*/ 32 w 44"/>
                  <a:gd name="T7" fmla="*/ 38 h 76"/>
                  <a:gd name="T8" fmla="*/ 30 w 44"/>
                  <a:gd name="T9" fmla="*/ 34 h 76"/>
                  <a:gd name="T10" fmla="*/ 30 w 44"/>
                  <a:gd name="T11" fmla="*/ 34 h 76"/>
                  <a:gd name="T12" fmla="*/ 28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8 w 44"/>
                  <a:gd name="T19" fmla="*/ 30 h 76"/>
                  <a:gd name="T20" fmla="*/ 18 w 44"/>
                  <a:gd name="T21" fmla="*/ 30 h 76"/>
                  <a:gd name="T22" fmla="*/ 14 w 44"/>
                  <a:gd name="T23" fmla="*/ 34 h 76"/>
                  <a:gd name="T24" fmla="*/ 14 w 44"/>
                  <a:gd name="T25" fmla="*/ 34 h 76"/>
                  <a:gd name="T26" fmla="*/ 12 w 44"/>
                  <a:gd name="T27" fmla="*/ 38 h 76"/>
                  <a:gd name="T28" fmla="*/ 12 w 44"/>
                  <a:gd name="T29" fmla="*/ 38 h 76"/>
                  <a:gd name="T30" fmla="*/ 10 w 44"/>
                  <a:gd name="T31" fmla="*/ 44 h 76"/>
                  <a:gd name="T32" fmla="*/ 10 w 44"/>
                  <a:gd name="T33" fmla="*/ 76 h 76"/>
                  <a:gd name="T34" fmla="*/ 0 w 44"/>
                  <a:gd name="T35" fmla="*/ 76 h 76"/>
                  <a:gd name="T36" fmla="*/ 0 w 44"/>
                  <a:gd name="T37" fmla="*/ 6 h 76"/>
                  <a:gd name="T38" fmla="*/ 10 w 44"/>
                  <a:gd name="T39" fmla="*/ 0 h 76"/>
                  <a:gd name="T40" fmla="*/ 10 w 44"/>
                  <a:gd name="T41" fmla="*/ 26 h 76"/>
                  <a:gd name="T42" fmla="*/ 10 w 44"/>
                  <a:gd name="T43" fmla="*/ 26 h 76"/>
                  <a:gd name="T44" fmla="*/ 14 w 44"/>
                  <a:gd name="T45" fmla="*/ 24 h 76"/>
                  <a:gd name="T46" fmla="*/ 14 w 44"/>
                  <a:gd name="T47" fmla="*/ 24 h 76"/>
                  <a:gd name="T48" fmla="*/ 16 w 44"/>
                  <a:gd name="T49" fmla="*/ 22 h 76"/>
                  <a:gd name="T50" fmla="*/ 16 w 44"/>
                  <a:gd name="T51" fmla="*/ 22 h 76"/>
                  <a:gd name="T52" fmla="*/ 20 w 44"/>
                  <a:gd name="T53" fmla="*/ 20 h 76"/>
                  <a:gd name="T54" fmla="*/ 20 w 44"/>
                  <a:gd name="T55" fmla="*/ 20 h 76"/>
                  <a:gd name="T56" fmla="*/ 24 w 44"/>
                  <a:gd name="T57" fmla="*/ 20 h 76"/>
                  <a:gd name="T58" fmla="*/ 24 w 44"/>
                  <a:gd name="T59" fmla="*/ 20 h 76"/>
                  <a:gd name="T60" fmla="*/ 34 w 44"/>
                  <a:gd name="T61" fmla="*/ 22 h 76"/>
                  <a:gd name="T62" fmla="*/ 34 w 44"/>
                  <a:gd name="T63" fmla="*/ 22 h 76"/>
                  <a:gd name="T64" fmla="*/ 40 w 44"/>
                  <a:gd name="T65" fmla="*/ 26 h 76"/>
                  <a:gd name="T66" fmla="*/ 40 w 44"/>
                  <a:gd name="T67" fmla="*/ 26 h 76"/>
                  <a:gd name="T68" fmla="*/ 44 w 44"/>
                  <a:gd name="T69" fmla="*/ 34 h 76"/>
                  <a:gd name="T70" fmla="*/ 44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4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4" y="76"/>
                    </a:moveTo>
                    <a:lnTo>
                      <a:pt x="34" y="44"/>
                    </a:lnTo>
                    <a:lnTo>
                      <a:pt x="34" y="44"/>
                    </a:lnTo>
                    <a:lnTo>
                      <a:pt x="32" y="3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4"/>
                    </a:lnTo>
                    <a:lnTo>
                      <a:pt x="44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70" name="Freeform 59"/>
              <p:cNvSpPr>
                <a:spLocks noEditPoints="1"/>
              </p:cNvSpPr>
              <p:nvPr/>
            </p:nvSpPr>
            <p:spPr bwMode="auto">
              <a:xfrm>
                <a:off x="793750" y="6667500"/>
                <a:ext cx="73025" cy="88900"/>
              </a:xfrm>
              <a:custGeom>
                <a:avLst/>
                <a:gdLst>
                  <a:gd name="T0" fmla="*/ 46 w 46"/>
                  <a:gd name="T1" fmla="*/ 28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4 h 56"/>
                  <a:gd name="T10" fmla="*/ 18 w 46"/>
                  <a:gd name="T11" fmla="*/ 46 h 56"/>
                  <a:gd name="T12" fmla="*/ 24 w 46"/>
                  <a:gd name="T13" fmla="*/ 48 h 56"/>
                  <a:gd name="T14" fmla="*/ 26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6 h 56"/>
                  <a:gd name="T28" fmla="*/ 28 w 46"/>
                  <a:gd name="T29" fmla="*/ 56 h 56"/>
                  <a:gd name="T30" fmla="*/ 22 w 46"/>
                  <a:gd name="T31" fmla="*/ 56 h 56"/>
                  <a:gd name="T32" fmla="*/ 16 w 46"/>
                  <a:gd name="T33" fmla="*/ 56 h 56"/>
                  <a:gd name="T34" fmla="*/ 10 w 46"/>
                  <a:gd name="T35" fmla="*/ 54 h 56"/>
                  <a:gd name="T36" fmla="*/ 6 w 46"/>
                  <a:gd name="T37" fmla="*/ 50 h 56"/>
                  <a:gd name="T38" fmla="*/ 2 w 46"/>
                  <a:gd name="T39" fmla="*/ 44 h 56"/>
                  <a:gd name="T40" fmla="*/ 0 w 46"/>
                  <a:gd name="T41" fmla="*/ 38 h 56"/>
                  <a:gd name="T42" fmla="*/ 0 w 46"/>
                  <a:gd name="T43" fmla="*/ 28 h 56"/>
                  <a:gd name="T44" fmla="*/ 0 w 46"/>
                  <a:gd name="T45" fmla="*/ 16 h 56"/>
                  <a:gd name="T46" fmla="*/ 6 w 46"/>
                  <a:gd name="T47" fmla="*/ 8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4 w 46"/>
                  <a:gd name="T57" fmla="*/ 16 h 56"/>
                  <a:gd name="T58" fmla="*/ 46 w 46"/>
                  <a:gd name="T59" fmla="*/ 28 h 56"/>
                  <a:gd name="T60" fmla="*/ 36 w 46"/>
                  <a:gd name="T61" fmla="*/ 24 h 56"/>
                  <a:gd name="T62" fmla="*/ 34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2 w 46"/>
                  <a:gd name="T69" fmla="*/ 10 h 56"/>
                  <a:gd name="T70" fmla="*/ 18 w 46"/>
                  <a:gd name="T71" fmla="*/ 10 h 56"/>
                  <a:gd name="T72" fmla="*/ 14 w 46"/>
                  <a:gd name="T73" fmla="*/ 14 h 56"/>
                  <a:gd name="T74" fmla="*/ 12 w 46"/>
                  <a:gd name="T75" fmla="*/ 18 h 56"/>
                  <a:gd name="T76" fmla="*/ 10 w 46"/>
                  <a:gd name="T77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8"/>
                    </a:moveTo>
                    <a:lnTo>
                      <a:pt x="46" y="28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8"/>
                    </a:lnTo>
                    <a:lnTo>
                      <a:pt x="46" y="28"/>
                    </a:lnTo>
                    <a:close/>
                    <a:moveTo>
                      <a:pt x="36" y="24"/>
                    </a:moveTo>
                    <a:lnTo>
                      <a:pt x="36" y="24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215071" name="Freeform 60"/>
              <p:cNvSpPr>
                <a:spLocks noEditPoints="1"/>
              </p:cNvSpPr>
              <p:nvPr/>
            </p:nvSpPr>
            <p:spPr bwMode="auto">
              <a:xfrm>
                <a:off x="927100" y="6635750"/>
                <a:ext cx="73025" cy="120650"/>
              </a:xfrm>
              <a:custGeom>
                <a:avLst/>
                <a:gdLst>
                  <a:gd name="T0" fmla="*/ 46 w 46"/>
                  <a:gd name="T1" fmla="*/ 50 h 76"/>
                  <a:gd name="T2" fmla="*/ 44 w 46"/>
                  <a:gd name="T3" fmla="*/ 62 h 76"/>
                  <a:gd name="T4" fmla="*/ 40 w 46"/>
                  <a:gd name="T5" fmla="*/ 70 h 76"/>
                  <a:gd name="T6" fmla="*/ 32 w 46"/>
                  <a:gd name="T7" fmla="*/ 76 h 76"/>
                  <a:gd name="T8" fmla="*/ 24 w 46"/>
                  <a:gd name="T9" fmla="*/ 76 h 76"/>
                  <a:gd name="T10" fmla="*/ 16 w 46"/>
                  <a:gd name="T11" fmla="*/ 76 h 76"/>
                  <a:gd name="T12" fmla="*/ 10 w 46"/>
                  <a:gd name="T13" fmla="*/ 76 h 76"/>
                  <a:gd name="T14" fmla="*/ 0 w 46"/>
                  <a:gd name="T15" fmla="*/ 6 h 76"/>
                  <a:gd name="T16" fmla="*/ 10 w 46"/>
                  <a:gd name="T17" fmla="*/ 26 h 76"/>
                  <a:gd name="T18" fmla="*/ 14 w 46"/>
                  <a:gd name="T19" fmla="*/ 24 h 76"/>
                  <a:gd name="T20" fmla="*/ 16 w 46"/>
                  <a:gd name="T21" fmla="*/ 22 h 76"/>
                  <a:gd name="T22" fmla="*/ 20 w 46"/>
                  <a:gd name="T23" fmla="*/ 20 h 76"/>
                  <a:gd name="T24" fmla="*/ 24 w 46"/>
                  <a:gd name="T25" fmla="*/ 20 h 76"/>
                  <a:gd name="T26" fmla="*/ 32 w 46"/>
                  <a:gd name="T27" fmla="*/ 22 h 76"/>
                  <a:gd name="T28" fmla="*/ 40 w 46"/>
                  <a:gd name="T29" fmla="*/ 26 h 76"/>
                  <a:gd name="T30" fmla="*/ 44 w 46"/>
                  <a:gd name="T31" fmla="*/ 36 h 76"/>
                  <a:gd name="T32" fmla="*/ 46 w 46"/>
                  <a:gd name="T33" fmla="*/ 50 h 76"/>
                  <a:gd name="T34" fmla="*/ 34 w 46"/>
                  <a:gd name="T35" fmla="*/ 50 h 76"/>
                  <a:gd name="T36" fmla="*/ 34 w 46"/>
                  <a:gd name="T37" fmla="*/ 40 h 76"/>
                  <a:gd name="T38" fmla="*/ 32 w 46"/>
                  <a:gd name="T39" fmla="*/ 34 h 76"/>
                  <a:gd name="T40" fmla="*/ 22 w 46"/>
                  <a:gd name="T41" fmla="*/ 30 h 76"/>
                  <a:gd name="T42" fmla="*/ 18 w 46"/>
                  <a:gd name="T43" fmla="*/ 30 h 76"/>
                  <a:gd name="T44" fmla="*/ 16 w 46"/>
                  <a:gd name="T45" fmla="*/ 32 h 76"/>
                  <a:gd name="T46" fmla="*/ 12 w 46"/>
                  <a:gd name="T47" fmla="*/ 34 h 76"/>
                  <a:gd name="T48" fmla="*/ 10 w 46"/>
                  <a:gd name="T49" fmla="*/ 36 h 76"/>
                  <a:gd name="T50" fmla="*/ 10 w 46"/>
                  <a:gd name="T51" fmla="*/ 60 h 76"/>
                  <a:gd name="T52" fmla="*/ 12 w 46"/>
                  <a:gd name="T53" fmla="*/ 62 h 76"/>
                  <a:gd name="T54" fmla="*/ 16 w 46"/>
                  <a:gd name="T55" fmla="*/ 64 h 76"/>
                  <a:gd name="T56" fmla="*/ 20 w 46"/>
                  <a:gd name="T57" fmla="*/ 66 h 76"/>
                  <a:gd name="T58" fmla="*/ 24 w 46"/>
                  <a:gd name="T59" fmla="*/ 68 h 76"/>
                  <a:gd name="T60" fmla="*/ 32 w 46"/>
                  <a:gd name="T61" fmla="*/ 62 h 76"/>
                  <a:gd name="T62" fmla="*/ 34 w 46"/>
                  <a:gd name="T63" fmla="*/ 58 h 76"/>
                  <a:gd name="T64" fmla="*/ 34 w 46"/>
                  <a:gd name="T65" fmla="*/ 5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6">
                    <a:moveTo>
                      <a:pt x="46" y="50"/>
                    </a:moveTo>
                    <a:lnTo>
                      <a:pt x="46" y="50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70"/>
                    </a:lnTo>
                    <a:lnTo>
                      <a:pt x="40" y="70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0" y="70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34" y="50"/>
                    </a:moveTo>
                    <a:lnTo>
                      <a:pt x="34" y="50"/>
                    </a:lnTo>
                    <a:lnTo>
                      <a:pt x="34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6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4" y="58"/>
                    </a:lnTo>
                    <a:lnTo>
                      <a:pt x="34" y="50"/>
                    </a:lnTo>
                    <a:lnTo>
                      <a:pt x="34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20" name="Freeform 61"/>
              <p:cNvSpPr>
                <a:spLocks noEditPoints="1"/>
              </p:cNvSpPr>
              <p:nvPr/>
            </p:nvSpPr>
            <p:spPr bwMode="auto">
              <a:xfrm>
                <a:off x="1012825" y="6667500"/>
                <a:ext cx="76200" cy="88900"/>
              </a:xfrm>
              <a:custGeom>
                <a:avLst/>
                <a:gdLst>
                  <a:gd name="T0" fmla="*/ 48 w 48"/>
                  <a:gd name="T1" fmla="*/ 28 h 56"/>
                  <a:gd name="T2" fmla="*/ 48 w 48"/>
                  <a:gd name="T3" fmla="*/ 30 h 56"/>
                  <a:gd name="T4" fmla="*/ 12 w 48"/>
                  <a:gd name="T5" fmla="*/ 32 h 56"/>
                  <a:gd name="T6" fmla="*/ 12 w 48"/>
                  <a:gd name="T7" fmla="*/ 38 h 56"/>
                  <a:gd name="T8" fmla="*/ 16 w 48"/>
                  <a:gd name="T9" fmla="*/ 44 h 56"/>
                  <a:gd name="T10" fmla="*/ 20 w 48"/>
                  <a:gd name="T11" fmla="*/ 46 h 56"/>
                  <a:gd name="T12" fmla="*/ 24 w 48"/>
                  <a:gd name="T13" fmla="*/ 48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50 h 56"/>
                  <a:gd name="T24" fmla="*/ 40 w 48"/>
                  <a:gd name="T25" fmla="*/ 52 h 56"/>
                  <a:gd name="T26" fmla="*/ 36 w 48"/>
                  <a:gd name="T27" fmla="*/ 56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4 h 56"/>
                  <a:gd name="T36" fmla="*/ 8 w 48"/>
                  <a:gd name="T37" fmla="*/ 50 h 56"/>
                  <a:gd name="T38" fmla="*/ 4 w 48"/>
                  <a:gd name="T39" fmla="*/ 44 h 56"/>
                  <a:gd name="T40" fmla="*/ 2 w 48"/>
                  <a:gd name="T41" fmla="*/ 38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8 h 56"/>
                  <a:gd name="T48" fmla="*/ 14 w 48"/>
                  <a:gd name="T49" fmla="*/ 2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8 h 56"/>
                  <a:gd name="T60" fmla="*/ 36 w 48"/>
                  <a:gd name="T61" fmla="*/ 24 h 56"/>
                  <a:gd name="T62" fmla="*/ 36 w 48"/>
                  <a:gd name="T63" fmla="*/ 18 h 56"/>
                  <a:gd name="T64" fmla="*/ 34 w 48"/>
                  <a:gd name="T65" fmla="*/ 14 h 56"/>
                  <a:gd name="T66" fmla="*/ 30 w 48"/>
                  <a:gd name="T67" fmla="*/ 10 h 56"/>
                  <a:gd name="T68" fmla="*/ 24 w 48"/>
                  <a:gd name="T69" fmla="*/ 10 h 56"/>
                  <a:gd name="T70" fmla="*/ 18 w 48"/>
                  <a:gd name="T71" fmla="*/ 10 h 56"/>
                  <a:gd name="T72" fmla="*/ 16 w 48"/>
                  <a:gd name="T73" fmla="*/ 14 h 56"/>
                  <a:gd name="T74" fmla="*/ 12 w 48"/>
                  <a:gd name="T75" fmla="*/ 18 h 56"/>
                  <a:gd name="T76" fmla="*/ 12 w 48"/>
                  <a:gd name="T77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48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8"/>
                    </a:lnTo>
                    <a:lnTo>
                      <a:pt x="48" y="28"/>
                    </a:lnTo>
                    <a:close/>
                    <a:moveTo>
                      <a:pt x="36" y="24"/>
                    </a:moveTo>
                    <a:lnTo>
                      <a:pt x="36" y="2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21" name="Freeform 62"/>
              <p:cNvSpPr>
                <a:spLocks/>
              </p:cNvSpPr>
              <p:nvPr/>
            </p:nvSpPr>
            <p:spPr bwMode="auto">
              <a:xfrm>
                <a:off x="1098550" y="663575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4 w 32"/>
                  <a:gd name="T13" fmla="*/ 76 h 76"/>
                  <a:gd name="T14" fmla="*/ 14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8 w 32"/>
                  <a:gd name="T21" fmla="*/ 70 h 76"/>
                  <a:gd name="T22" fmla="*/ 8 w 32"/>
                  <a:gd name="T23" fmla="*/ 70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6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8 h 76"/>
                  <a:gd name="T64" fmla="*/ 24 w 32"/>
                  <a:gd name="T65" fmla="*/ 68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24" name="Freeform 63"/>
              <p:cNvSpPr>
                <a:spLocks/>
              </p:cNvSpPr>
              <p:nvPr/>
            </p:nvSpPr>
            <p:spPr bwMode="auto">
              <a:xfrm>
                <a:off x="1158875" y="663575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6 w 32"/>
                  <a:gd name="T13" fmla="*/ 76 h 76"/>
                  <a:gd name="T14" fmla="*/ 16 w 32"/>
                  <a:gd name="T15" fmla="*/ 76 h 76"/>
                  <a:gd name="T16" fmla="*/ 12 w 32"/>
                  <a:gd name="T17" fmla="*/ 74 h 76"/>
                  <a:gd name="T18" fmla="*/ 12 w 32"/>
                  <a:gd name="T19" fmla="*/ 74 h 76"/>
                  <a:gd name="T20" fmla="*/ 8 w 32"/>
                  <a:gd name="T21" fmla="*/ 70 h 76"/>
                  <a:gd name="T22" fmla="*/ 8 w 32"/>
                  <a:gd name="T23" fmla="*/ 70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6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8 h 76"/>
                  <a:gd name="T64" fmla="*/ 24 w 32"/>
                  <a:gd name="T65" fmla="*/ 68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25" name="Freeform 64"/>
              <p:cNvSpPr>
                <a:spLocks noEditPoints="1"/>
              </p:cNvSpPr>
              <p:nvPr/>
            </p:nvSpPr>
            <p:spPr bwMode="auto">
              <a:xfrm>
                <a:off x="1222375" y="6667500"/>
                <a:ext cx="73025" cy="88900"/>
              </a:xfrm>
              <a:custGeom>
                <a:avLst/>
                <a:gdLst>
                  <a:gd name="T0" fmla="*/ 46 w 46"/>
                  <a:gd name="T1" fmla="*/ 28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6 w 46"/>
                  <a:gd name="T9" fmla="*/ 44 h 56"/>
                  <a:gd name="T10" fmla="*/ 20 w 46"/>
                  <a:gd name="T11" fmla="*/ 46 h 56"/>
                  <a:gd name="T12" fmla="*/ 24 w 46"/>
                  <a:gd name="T13" fmla="*/ 48 h 56"/>
                  <a:gd name="T14" fmla="*/ 28 w 46"/>
                  <a:gd name="T15" fmla="*/ 46 h 56"/>
                  <a:gd name="T16" fmla="*/ 30 w 46"/>
                  <a:gd name="T17" fmla="*/ 46 h 56"/>
                  <a:gd name="T18" fmla="*/ 34 w 46"/>
                  <a:gd name="T19" fmla="*/ 44 h 56"/>
                  <a:gd name="T20" fmla="*/ 36 w 46"/>
                  <a:gd name="T21" fmla="*/ 42 h 56"/>
                  <a:gd name="T22" fmla="*/ 42 w 46"/>
                  <a:gd name="T23" fmla="*/ 50 h 56"/>
                  <a:gd name="T24" fmla="*/ 38 w 46"/>
                  <a:gd name="T25" fmla="*/ 52 h 56"/>
                  <a:gd name="T26" fmla="*/ 34 w 46"/>
                  <a:gd name="T27" fmla="*/ 56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4 h 56"/>
                  <a:gd name="T36" fmla="*/ 8 w 46"/>
                  <a:gd name="T37" fmla="*/ 50 h 56"/>
                  <a:gd name="T38" fmla="*/ 4 w 46"/>
                  <a:gd name="T39" fmla="*/ 44 h 56"/>
                  <a:gd name="T40" fmla="*/ 0 w 46"/>
                  <a:gd name="T41" fmla="*/ 38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8 h 56"/>
                  <a:gd name="T48" fmla="*/ 14 w 46"/>
                  <a:gd name="T49" fmla="*/ 2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8 h 56"/>
                  <a:gd name="T60" fmla="*/ 36 w 46"/>
                  <a:gd name="T61" fmla="*/ 24 h 56"/>
                  <a:gd name="T62" fmla="*/ 36 w 46"/>
                  <a:gd name="T63" fmla="*/ 18 h 56"/>
                  <a:gd name="T64" fmla="*/ 32 w 46"/>
                  <a:gd name="T65" fmla="*/ 14 h 56"/>
                  <a:gd name="T66" fmla="*/ 28 w 46"/>
                  <a:gd name="T67" fmla="*/ 10 h 56"/>
                  <a:gd name="T68" fmla="*/ 24 w 46"/>
                  <a:gd name="T69" fmla="*/ 10 h 56"/>
                  <a:gd name="T70" fmla="*/ 18 w 46"/>
                  <a:gd name="T71" fmla="*/ 10 h 56"/>
                  <a:gd name="T72" fmla="*/ 14 w 46"/>
                  <a:gd name="T73" fmla="*/ 14 h 56"/>
                  <a:gd name="T74" fmla="*/ 12 w 46"/>
                  <a:gd name="T75" fmla="*/ 18 h 56"/>
                  <a:gd name="T76" fmla="*/ 10 w 46"/>
                  <a:gd name="T77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8"/>
                    </a:moveTo>
                    <a:lnTo>
                      <a:pt x="46" y="28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8"/>
                    </a:lnTo>
                    <a:lnTo>
                      <a:pt x="46" y="28"/>
                    </a:lnTo>
                    <a:close/>
                    <a:moveTo>
                      <a:pt x="36" y="24"/>
                    </a:moveTo>
                    <a:lnTo>
                      <a:pt x="36" y="2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2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26" name="Freeform 65"/>
              <p:cNvSpPr>
                <a:spLocks/>
              </p:cNvSpPr>
              <p:nvPr/>
            </p:nvSpPr>
            <p:spPr bwMode="auto">
              <a:xfrm>
                <a:off x="1314450" y="6667500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8 w 32"/>
                  <a:gd name="T13" fmla="*/ 12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2 w 32"/>
                  <a:gd name="T21" fmla="*/ 24 h 56"/>
                  <a:gd name="T22" fmla="*/ 12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2 w 32"/>
                  <a:gd name="T29" fmla="*/ 0 h 56"/>
                  <a:gd name="T30" fmla="*/ 12 w 32"/>
                  <a:gd name="T31" fmla="*/ 6 h 56"/>
                  <a:gd name="T32" fmla="*/ 12 w 32"/>
                  <a:gd name="T33" fmla="*/ 6 h 56"/>
                  <a:gd name="T34" fmla="*/ 14 w 32"/>
                  <a:gd name="T35" fmla="*/ 4 h 56"/>
                  <a:gd name="T36" fmla="*/ 14 w 32"/>
                  <a:gd name="T37" fmla="*/ 4 h 56"/>
                  <a:gd name="T38" fmla="*/ 16 w 32"/>
                  <a:gd name="T39" fmla="*/ 2 h 56"/>
                  <a:gd name="T40" fmla="*/ 16 w 32"/>
                  <a:gd name="T41" fmla="*/ 2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30 w 32"/>
                  <a:gd name="T51" fmla="*/ 0 h 56"/>
                  <a:gd name="T52" fmla="*/ 30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27" name="Freeform 66"/>
              <p:cNvSpPr>
                <a:spLocks/>
              </p:cNvSpPr>
              <p:nvPr/>
            </p:nvSpPr>
            <p:spPr bwMode="auto">
              <a:xfrm>
                <a:off x="1416050" y="6635750"/>
                <a:ext cx="50800" cy="120650"/>
              </a:xfrm>
              <a:custGeom>
                <a:avLst/>
                <a:gdLst>
                  <a:gd name="T0" fmla="*/ 30 w 32"/>
                  <a:gd name="T1" fmla="*/ 74 h 76"/>
                  <a:gd name="T2" fmla="*/ 30 w 32"/>
                  <a:gd name="T3" fmla="*/ 74 h 76"/>
                  <a:gd name="T4" fmla="*/ 26 w 32"/>
                  <a:gd name="T5" fmla="*/ 76 h 76"/>
                  <a:gd name="T6" fmla="*/ 26 w 32"/>
                  <a:gd name="T7" fmla="*/ 76 h 76"/>
                  <a:gd name="T8" fmla="*/ 20 w 32"/>
                  <a:gd name="T9" fmla="*/ 76 h 76"/>
                  <a:gd name="T10" fmla="*/ 20 w 32"/>
                  <a:gd name="T11" fmla="*/ 76 h 76"/>
                  <a:gd name="T12" fmla="*/ 14 w 32"/>
                  <a:gd name="T13" fmla="*/ 76 h 76"/>
                  <a:gd name="T14" fmla="*/ 14 w 32"/>
                  <a:gd name="T15" fmla="*/ 76 h 76"/>
                  <a:gd name="T16" fmla="*/ 10 w 32"/>
                  <a:gd name="T17" fmla="*/ 74 h 76"/>
                  <a:gd name="T18" fmla="*/ 10 w 32"/>
                  <a:gd name="T19" fmla="*/ 74 h 76"/>
                  <a:gd name="T20" fmla="*/ 8 w 32"/>
                  <a:gd name="T21" fmla="*/ 70 h 76"/>
                  <a:gd name="T22" fmla="*/ 8 w 32"/>
                  <a:gd name="T23" fmla="*/ 70 h 76"/>
                  <a:gd name="T24" fmla="*/ 8 w 32"/>
                  <a:gd name="T25" fmla="*/ 62 h 76"/>
                  <a:gd name="T26" fmla="*/ 8 w 32"/>
                  <a:gd name="T27" fmla="*/ 30 h 76"/>
                  <a:gd name="T28" fmla="*/ 0 w 32"/>
                  <a:gd name="T29" fmla="*/ 30 h 76"/>
                  <a:gd name="T30" fmla="*/ 0 w 32"/>
                  <a:gd name="T31" fmla="*/ 20 h 76"/>
                  <a:gd name="T32" fmla="*/ 8 w 32"/>
                  <a:gd name="T33" fmla="*/ 20 h 76"/>
                  <a:gd name="T34" fmla="*/ 8 w 32"/>
                  <a:gd name="T35" fmla="*/ 6 h 76"/>
                  <a:gd name="T36" fmla="*/ 18 w 32"/>
                  <a:gd name="T37" fmla="*/ 0 h 76"/>
                  <a:gd name="T38" fmla="*/ 18 w 32"/>
                  <a:gd name="T39" fmla="*/ 20 h 76"/>
                  <a:gd name="T40" fmla="*/ 32 w 32"/>
                  <a:gd name="T41" fmla="*/ 20 h 76"/>
                  <a:gd name="T42" fmla="*/ 32 w 32"/>
                  <a:gd name="T43" fmla="*/ 30 h 76"/>
                  <a:gd name="T44" fmla="*/ 18 w 32"/>
                  <a:gd name="T45" fmla="*/ 30 h 76"/>
                  <a:gd name="T46" fmla="*/ 18 w 32"/>
                  <a:gd name="T47" fmla="*/ 60 h 76"/>
                  <a:gd name="T48" fmla="*/ 18 w 32"/>
                  <a:gd name="T49" fmla="*/ 60 h 76"/>
                  <a:gd name="T50" fmla="*/ 18 w 32"/>
                  <a:gd name="T51" fmla="*/ 64 h 76"/>
                  <a:gd name="T52" fmla="*/ 18 w 32"/>
                  <a:gd name="T53" fmla="*/ 64 h 76"/>
                  <a:gd name="T54" fmla="*/ 20 w 32"/>
                  <a:gd name="T55" fmla="*/ 66 h 76"/>
                  <a:gd name="T56" fmla="*/ 20 w 32"/>
                  <a:gd name="T57" fmla="*/ 66 h 76"/>
                  <a:gd name="T58" fmla="*/ 22 w 32"/>
                  <a:gd name="T59" fmla="*/ 66 h 76"/>
                  <a:gd name="T60" fmla="*/ 22 w 32"/>
                  <a:gd name="T61" fmla="*/ 66 h 76"/>
                  <a:gd name="T62" fmla="*/ 24 w 32"/>
                  <a:gd name="T63" fmla="*/ 68 h 76"/>
                  <a:gd name="T64" fmla="*/ 24 w 32"/>
                  <a:gd name="T65" fmla="*/ 68 h 76"/>
                  <a:gd name="T66" fmla="*/ 28 w 32"/>
                  <a:gd name="T67" fmla="*/ 66 h 76"/>
                  <a:gd name="T68" fmla="*/ 28 w 32"/>
                  <a:gd name="T69" fmla="*/ 66 h 76"/>
                  <a:gd name="T70" fmla="*/ 32 w 32"/>
                  <a:gd name="T71" fmla="*/ 64 h 76"/>
                  <a:gd name="T72" fmla="*/ 30 w 32"/>
                  <a:gd name="T73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6">
                    <a:moveTo>
                      <a:pt x="30" y="74"/>
                    </a:moveTo>
                    <a:lnTo>
                      <a:pt x="30" y="74"/>
                    </a:lnTo>
                    <a:lnTo>
                      <a:pt x="26" y="76"/>
                    </a:lnTo>
                    <a:lnTo>
                      <a:pt x="26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2"/>
                    </a:lnTo>
                    <a:lnTo>
                      <a:pt x="8" y="30"/>
                    </a:lnTo>
                    <a:lnTo>
                      <a:pt x="0" y="30"/>
                    </a:lnTo>
                    <a:lnTo>
                      <a:pt x="0" y="20"/>
                    </a:lnTo>
                    <a:lnTo>
                      <a:pt x="8" y="20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0"/>
                    </a:lnTo>
                    <a:lnTo>
                      <a:pt x="32" y="20"/>
                    </a:lnTo>
                    <a:lnTo>
                      <a:pt x="32" y="30"/>
                    </a:lnTo>
                    <a:lnTo>
                      <a:pt x="18" y="30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6"/>
                    </a:lnTo>
                    <a:lnTo>
                      <a:pt x="28" y="66"/>
                    </a:lnTo>
                    <a:lnTo>
                      <a:pt x="32" y="64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28" name="Freeform 67"/>
              <p:cNvSpPr>
                <a:spLocks/>
              </p:cNvSpPr>
              <p:nvPr/>
            </p:nvSpPr>
            <p:spPr bwMode="auto">
              <a:xfrm>
                <a:off x="1485900" y="6635750"/>
                <a:ext cx="69850" cy="120650"/>
              </a:xfrm>
              <a:custGeom>
                <a:avLst/>
                <a:gdLst>
                  <a:gd name="T0" fmla="*/ 34 w 44"/>
                  <a:gd name="T1" fmla="*/ 76 h 76"/>
                  <a:gd name="T2" fmla="*/ 34 w 44"/>
                  <a:gd name="T3" fmla="*/ 44 h 76"/>
                  <a:gd name="T4" fmla="*/ 34 w 44"/>
                  <a:gd name="T5" fmla="*/ 44 h 76"/>
                  <a:gd name="T6" fmla="*/ 32 w 44"/>
                  <a:gd name="T7" fmla="*/ 38 h 76"/>
                  <a:gd name="T8" fmla="*/ 30 w 44"/>
                  <a:gd name="T9" fmla="*/ 34 h 76"/>
                  <a:gd name="T10" fmla="*/ 30 w 44"/>
                  <a:gd name="T11" fmla="*/ 34 h 76"/>
                  <a:gd name="T12" fmla="*/ 28 w 44"/>
                  <a:gd name="T13" fmla="*/ 30 h 76"/>
                  <a:gd name="T14" fmla="*/ 22 w 44"/>
                  <a:gd name="T15" fmla="*/ 30 h 76"/>
                  <a:gd name="T16" fmla="*/ 22 w 44"/>
                  <a:gd name="T17" fmla="*/ 30 h 76"/>
                  <a:gd name="T18" fmla="*/ 18 w 44"/>
                  <a:gd name="T19" fmla="*/ 30 h 76"/>
                  <a:gd name="T20" fmla="*/ 18 w 44"/>
                  <a:gd name="T21" fmla="*/ 30 h 76"/>
                  <a:gd name="T22" fmla="*/ 14 w 44"/>
                  <a:gd name="T23" fmla="*/ 34 h 76"/>
                  <a:gd name="T24" fmla="*/ 14 w 44"/>
                  <a:gd name="T25" fmla="*/ 34 h 76"/>
                  <a:gd name="T26" fmla="*/ 12 w 44"/>
                  <a:gd name="T27" fmla="*/ 38 h 76"/>
                  <a:gd name="T28" fmla="*/ 12 w 44"/>
                  <a:gd name="T29" fmla="*/ 38 h 76"/>
                  <a:gd name="T30" fmla="*/ 10 w 44"/>
                  <a:gd name="T31" fmla="*/ 44 h 76"/>
                  <a:gd name="T32" fmla="*/ 10 w 44"/>
                  <a:gd name="T33" fmla="*/ 76 h 76"/>
                  <a:gd name="T34" fmla="*/ 0 w 44"/>
                  <a:gd name="T35" fmla="*/ 76 h 76"/>
                  <a:gd name="T36" fmla="*/ 0 w 44"/>
                  <a:gd name="T37" fmla="*/ 6 h 76"/>
                  <a:gd name="T38" fmla="*/ 10 w 44"/>
                  <a:gd name="T39" fmla="*/ 0 h 76"/>
                  <a:gd name="T40" fmla="*/ 10 w 44"/>
                  <a:gd name="T41" fmla="*/ 26 h 76"/>
                  <a:gd name="T42" fmla="*/ 10 w 44"/>
                  <a:gd name="T43" fmla="*/ 26 h 76"/>
                  <a:gd name="T44" fmla="*/ 14 w 44"/>
                  <a:gd name="T45" fmla="*/ 24 h 76"/>
                  <a:gd name="T46" fmla="*/ 14 w 44"/>
                  <a:gd name="T47" fmla="*/ 24 h 76"/>
                  <a:gd name="T48" fmla="*/ 16 w 44"/>
                  <a:gd name="T49" fmla="*/ 22 h 76"/>
                  <a:gd name="T50" fmla="*/ 16 w 44"/>
                  <a:gd name="T51" fmla="*/ 22 h 76"/>
                  <a:gd name="T52" fmla="*/ 20 w 44"/>
                  <a:gd name="T53" fmla="*/ 20 h 76"/>
                  <a:gd name="T54" fmla="*/ 20 w 44"/>
                  <a:gd name="T55" fmla="*/ 20 h 76"/>
                  <a:gd name="T56" fmla="*/ 24 w 44"/>
                  <a:gd name="T57" fmla="*/ 20 h 76"/>
                  <a:gd name="T58" fmla="*/ 24 w 44"/>
                  <a:gd name="T59" fmla="*/ 20 h 76"/>
                  <a:gd name="T60" fmla="*/ 34 w 44"/>
                  <a:gd name="T61" fmla="*/ 22 h 76"/>
                  <a:gd name="T62" fmla="*/ 34 w 44"/>
                  <a:gd name="T63" fmla="*/ 22 h 76"/>
                  <a:gd name="T64" fmla="*/ 40 w 44"/>
                  <a:gd name="T65" fmla="*/ 26 h 76"/>
                  <a:gd name="T66" fmla="*/ 40 w 44"/>
                  <a:gd name="T67" fmla="*/ 26 h 76"/>
                  <a:gd name="T68" fmla="*/ 42 w 44"/>
                  <a:gd name="T69" fmla="*/ 34 h 76"/>
                  <a:gd name="T70" fmla="*/ 42 w 44"/>
                  <a:gd name="T71" fmla="*/ 34 h 76"/>
                  <a:gd name="T72" fmla="*/ 44 w 44"/>
                  <a:gd name="T73" fmla="*/ 44 h 76"/>
                  <a:gd name="T74" fmla="*/ 44 w 44"/>
                  <a:gd name="T75" fmla="*/ 76 h 76"/>
                  <a:gd name="T76" fmla="*/ 34 w 4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6">
                    <a:moveTo>
                      <a:pt x="34" y="76"/>
                    </a:moveTo>
                    <a:lnTo>
                      <a:pt x="34" y="44"/>
                    </a:lnTo>
                    <a:lnTo>
                      <a:pt x="34" y="44"/>
                    </a:lnTo>
                    <a:lnTo>
                      <a:pt x="32" y="3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6"/>
                    </a:lnTo>
                    <a:lnTo>
                      <a:pt x="40" y="26"/>
                    </a:lnTo>
                    <a:lnTo>
                      <a:pt x="42" y="34"/>
                    </a:lnTo>
                    <a:lnTo>
                      <a:pt x="42" y="34"/>
                    </a:lnTo>
                    <a:lnTo>
                      <a:pt x="44" y="44"/>
                    </a:lnTo>
                    <a:lnTo>
                      <a:pt x="44" y="76"/>
                    </a:lnTo>
                    <a:lnTo>
                      <a:pt x="34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29" name="Freeform 68"/>
              <p:cNvSpPr>
                <a:spLocks noEditPoints="1"/>
              </p:cNvSpPr>
              <p:nvPr/>
            </p:nvSpPr>
            <p:spPr bwMode="auto">
              <a:xfrm>
                <a:off x="1571625" y="6667500"/>
                <a:ext cx="76200" cy="88900"/>
              </a:xfrm>
              <a:custGeom>
                <a:avLst/>
                <a:gdLst>
                  <a:gd name="T0" fmla="*/ 48 w 48"/>
                  <a:gd name="T1" fmla="*/ 28 h 56"/>
                  <a:gd name="T2" fmla="*/ 48 w 48"/>
                  <a:gd name="T3" fmla="*/ 30 h 56"/>
                  <a:gd name="T4" fmla="*/ 12 w 48"/>
                  <a:gd name="T5" fmla="*/ 32 h 56"/>
                  <a:gd name="T6" fmla="*/ 14 w 48"/>
                  <a:gd name="T7" fmla="*/ 38 h 56"/>
                  <a:gd name="T8" fmla="*/ 16 w 48"/>
                  <a:gd name="T9" fmla="*/ 44 h 56"/>
                  <a:gd name="T10" fmla="*/ 20 w 48"/>
                  <a:gd name="T11" fmla="*/ 46 h 56"/>
                  <a:gd name="T12" fmla="*/ 26 w 48"/>
                  <a:gd name="T13" fmla="*/ 48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8 w 48"/>
                  <a:gd name="T21" fmla="*/ 42 h 56"/>
                  <a:gd name="T22" fmla="*/ 44 w 48"/>
                  <a:gd name="T23" fmla="*/ 50 h 56"/>
                  <a:gd name="T24" fmla="*/ 40 w 48"/>
                  <a:gd name="T25" fmla="*/ 52 h 56"/>
                  <a:gd name="T26" fmla="*/ 36 w 48"/>
                  <a:gd name="T27" fmla="*/ 56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4 h 56"/>
                  <a:gd name="T36" fmla="*/ 8 w 48"/>
                  <a:gd name="T37" fmla="*/ 50 h 56"/>
                  <a:gd name="T38" fmla="*/ 4 w 48"/>
                  <a:gd name="T39" fmla="*/ 44 h 56"/>
                  <a:gd name="T40" fmla="*/ 2 w 48"/>
                  <a:gd name="T41" fmla="*/ 38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8 h 56"/>
                  <a:gd name="T48" fmla="*/ 16 w 48"/>
                  <a:gd name="T49" fmla="*/ 2 h 56"/>
                  <a:gd name="T50" fmla="*/ 24 w 48"/>
                  <a:gd name="T51" fmla="*/ 0 h 56"/>
                  <a:gd name="T52" fmla="*/ 36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8 h 56"/>
                  <a:gd name="T60" fmla="*/ 38 w 48"/>
                  <a:gd name="T61" fmla="*/ 24 h 56"/>
                  <a:gd name="T62" fmla="*/ 36 w 48"/>
                  <a:gd name="T63" fmla="*/ 18 h 56"/>
                  <a:gd name="T64" fmla="*/ 34 w 48"/>
                  <a:gd name="T65" fmla="*/ 14 h 56"/>
                  <a:gd name="T66" fmla="*/ 30 w 48"/>
                  <a:gd name="T67" fmla="*/ 10 h 56"/>
                  <a:gd name="T68" fmla="*/ 24 w 48"/>
                  <a:gd name="T69" fmla="*/ 10 h 56"/>
                  <a:gd name="T70" fmla="*/ 20 w 48"/>
                  <a:gd name="T71" fmla="*/ 10 h 56"/>
                  <a:gd name="T72" fmla="*/ 16 w 48"/>
                  <a:gd name="T73" fmla="*/ 14 h 56"/>
                  <a:gd name="T74" fmla="*/ 12 w 48"/>
                  <a:gd name="T75" fmla="*/ 18 h 56"/>
                  <a:gd name="T76" fmla="*/ 12 w 48"/>
                  <a:gd name="T77" fmla="*/ 2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48" y="28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44"/>
                    </a:lnTo>
                    <a:lnTo>
                      <a:pt x="16" y="44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4"/>
                    </a:lnTo>
                    <a:lnTo>
                      <a:pt x="12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8"/>
                    </a:lnTo>
                    <a:lnTo>
                      <a:pt x="48" y="28"/>
                    </a:lnTo>
                    <a:close/>
                    <a:moveTo>
                      <a:pt x="38" y="24"/>
                    </a:moveTo>
                    <a:lnTo>
                      <a:pt x="38" y="24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38" y="24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30" name="Freeform 69"/>
              <p:cNvSpPr>
                <a:spLocks/>
              </p:cNvSpPr>
              <p:nvPr/>
            </p:nvSpPr>
            <p:spPr bwMode="auto">
              <a:xfrm>
                <a:off x="1701800" y="6667500"/>
                <a:ext cx="107950" cy="88900"/>
              </a:xfrm>
              <a:custGeom>
                <a:avLst/>
                <a:gdLst>
                  <a:gd name="T0" fmla="*/ 54 w 68"/>
                  <a:gd name="T1" fmla="*/ 56 h 56"/>
                  <a:gd name="T2" fmla="*/ 44 w 68"/>
                  <a:gd name="T3" fmla="*/ 56 h 56"/>
                  <a:gd name="T4" fmla="*/ 34 w 68"/>
                  <a:gd name="T5" fmla="*/ 18 h 56"/>
                  <a:gd name="T6" fmla="*/ 24 w 68"/>
                  <a:gd name="T7" fmla="*/ 56 h 56"/>
                  <a:gd name="T8" fmla="*/ 14 w 68"/>
                  <a:gd name="T9" fmla="*/ 56 h 56"/>
                  <a:gd name="T10" fmla="*/ 0 w 68"/>
                  <a:gd name="T11" fmla="*/ 0 h 56"/>
                  <a:gd name="T12" fmla="*/ 10 w 68"/>
                  <a:gd name="T13" fmla="*/ 0 h 56"/>
                  <a:gd name="T14" fmla="*/ 20 w 68"/>
                  <a:gd name="T15" fmla="*/ 38 h 56"/>
                  <a:gd name="T16" fmla="*/ 30 w 68"/>
                  <a:gd name="T17" fmla="*/ 0 h 56"/>
                  <a:gd name="T18" fmla="*/ 38 w 68"/>
                  <a:gd name="T19" fmla="*/ 0 h 56"/>
                  <a:gd name="T20" fmla="*/ 48 w 68"/>
                  <a:gd name="T21" fmla="*/ 38 h 56"/>
                  <a:gd name="T22" fmla="*/ 58 w 68"/>
                  <a:gd name="T23" fmla="*/ 0 h 56"/>
                  <a:gd name="T24" fmla="*/ 68 w 68"/>
                  <a:gd name="T25" fmla="*/ 0 h 56"/>
                  <a:gd name="T26" fmla="*/ 54 w 68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56">
                    <a:moveTo>
                      <a:pt x="54" y="56"/>
                    </a:moveTo>
                    <a:lnTo>
                      <a:pt x="44" y="56"/>
                    </a:lnTo>
                    <a:lnTo>
                      <a:pt x="34" y="18"/>
                    </a:lnTo>
                    <a:lnTo>
                      <a:pt x="24" y="56"/>
                    </a:lnTo>
                    <a:lnTo>
                      <a:pt x="14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8" y="38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31" name="Freeform 70"/>
              <p:cNvSpPr>
                <a:spLocks noEditPoints="1"/>
              </p:cNvSpPr>
              <p:nvPr/>
            </p:nvSpPr>
            <p:spPr bwMode="auto">
              <a:xfrm>
                <a:off x="1819275" y="6667500"/>
                <a:ext cx="79375" cy="88900"/>
              </a:xfrm>
              <a:custGeom>
                <a:avLst/>
                <a:gdLst>
                  <a:gd name="T0" fmla="*/ 50 w 50"/>
                  <a:gd name="T1" fmla="*/ 28 h 56"/>
                  <a:gd name="T2" fmla="*/ 48 w 50"/>
                  <a:gd name="T3" fmla="*/ 40 h 56"/>
                  <a:gd name="T4" fmla="*/ 42 w 50"/>
                  <a:gd name="T5" fmla="*/ 50 h 56"/>
                  <a:gd name="T6" fmla="*/ 34 w 50"/>
                  <a:gd name="T7" fmla="*/ 56 h 56"/>
                  <a:gd name="T8" fmla="*/ 24 w 50"/>
                  <a:gd name="T9" fmla="*/ 56 h 56"/>
                  <a:gd name="T10" fmla="*/ 14 w 50"/>
                  <a:gd name="T11" fmla="*/ 54 h 56"/>
                  <a:gd name="T12" fmla="*/ 8 w 50"/>
                  <a:gd name="T13" fmla="*/ 50 h 56"/>
                  <a:gd name="T14" fmla="*/ 2 w 50"/>
                  <a:gd name="T15" fmla="*/ 40 h 56"/>
                  <a:gd name="T16" fmla="*/ 0 w 50"/>
                  <a:gd name="T17" fmla="*/ 28 h 56"/>
                  <a:gd name="T18" fmla="*/ 2 w 50"/>
                  <a:gd name="T19" fmla="*/ 16 h 56"/>
                  <a:gd name="T20" fmla="*/ 8 w 50"/>
                  <a:gd name="T21" fmla="*/ 8 h 56"/>
                  <a:gd name="T22" fmla="*/ 16 w 50"/>
                  <a:gd name="T23" fmla="*/ 2 h 56"/>
                  <a:gd name="T24" fmla="*/ 24 w 50"/>
                  <a:gd name="T25" fmla="*/ 0 h 56"/>
                  <a:gd name="T26" fmla="*/ 34 w 50"/>
                  <a:gd name="T27" fmla="*/ 2 h 56"/>
                  <a:gd name="T28" fmla="*/ 42 w 50"/>
                  <a:gd name="T29" fmla="*/ 8 h 56"/>
                  <a:gd name="T30" fmla="*/ 48 w 50"/>
                  <a:gd name="T31" fmla="*/ 16 h 56"/>
                  <a:gd name="T32" fmla="*/ 50 w 50"/>
                  <a:gd name="T33" fmla="*/ 28 h 56"/>
                  <a:gd name="T34" fmla="*/ 38 w 50"/>
                  <a:gd name="T35" fmla="*/ 28 h 56"/>
                  <a:gd name="T36" fmla="*/ 38 w 50"/>
                  <a:gd name="T37" fmla="*/ 20 h 56"/>
                  <a:gd name="T38" fmla="*/ 34 w 50"/>
                  <a:gd name="T39" fmla="*/ 16 h 56"/>
                  <a:gd name="T40" fmla="*/ 30 w 50"/>
                  <a:gd name="T41" fmla="*/ 12 h 56"/>
                  <a:gd name="T42" fmla="*/ 24 w 50"/>
                  <a:gd name="T43" fmla="*/ 10 h 56"/>
                  <a:gd name="T44" fmla="*/ 18 w 50"/>
                  <a:gd name="T45" fmla="*/ 12 h 56"/>
                  <a:gd name="T46" fmla="*/ 14 w 50"/>
                  <a:gd name="T47" fmla="*/ 14 h 56"/>
                  <a:gd name="T48" fmla="*/ 12 w 50"/>
                  <a:gd name="T49" fmla="*/ 20 h 56"/>
                  <a:gd name="T50" fmla="*/ 12 w 50"/>
                  <a:gd name="T51" fmla="*/ 28 h 56"/>
                  <a:gd name="T52" fmla="*/ 12 w 50"/>
                  <a:gd name="T53" fmla="*/ 36 h 56"/>
                  <a:gd name="T54" fmla="*/ 14 w 50"/>
                  <a:gd name="T55" fmla="*/ 42 h 56"/>
                  <a:gd name="T56" fmla="*/ 20 w 50"/>
                  <a:gd name="T57" fmla="*/ 46 h 56"/>
                  <a:gd name="T58" fmla="*/ 24 w 50"/>
                  <a:gd name="T59" fmla="*/ 46 h 56"/>
                  <a:gd name="T60" fmla="*/ 30 w 50"/>
                  <a:gd name="T61" fmla="*/ 46 h 56"/>
                  <a:gd name="T62" fmla="*/ 34 w 50"/>
                  <a:gd name="T63" fmla="*/ 42 h 56"/>
                  <a:gd name="T64" fmla="*/ 38 w 50"/>
                  <a:gd name="T65" fmla="*/ 36 h 56"/>
                  <a:gd name="T66" fmla="*/ 38 w 50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56">
                    <a:moveTo>
                      <a:pt x="50" y="28"/>
                    </a:moveTo>
                    <a:lnTo>
                      <a:pt x="50" y="2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  <a:moveTo>
                      <a:pt x="38" y="28"/>
                    </a:moveTo>
                    <a:lnTo>
                      <a:pt x="38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32" name="Freeform 71"/>
              <p:cNvSpPr>
                <a:spLocks/>
              </p:cNvSpPr>
              <p:nvPr/>
            </p:nvSpPr>
            <p:spPr bwMode="auto">
              <a:xfrm>
                <a:off x="1914525" y="6667500"/>
                <a:ext cx="53975" cy="88900"/>
              </a:xfrm>
              <a:custGeom>
                <a:avLst/>
                <a:gdLst>
                  <a:gd name="T0" fmla="*/ 30 w 34"/>
                  <a:gd name="T1" fmla="*/ 12 h 56"/>
                  <a:gd name="T2" fmla="*/ 30 w 34"/>
                  <a:gd name="T3" fmla="*/ 12 h 56"/>
                  <a:gd name="T4" fmla="*/ 26 w 34"/>
                  <a:gd name="T5" fmla="*/ 10 h 56"/>
                  <a:gd name="T6" fmla="*/ 26 w 34"/>
                  <a:gd name="T7" fmla="*/ 10 h 56"/>
                  <a:gd name="T8" fmla="*/ 22 w 34"/>
                  <a:gd name="T9" fmla="*/ 10 h 56"/>
                  <a:gd name="T10" fmla="*/ 22 w 34"/>
                  <a:gd name="T11" fmla="*/ 10 h 56"/>
                  <a:gd name="T12" fmla="*/ 18 w 34"/>
                  <a:gd name="T13" fmla="*/ 12 h 56"/>
                  <a:gd name="T14" fmla="*/ 14 w 34"/>
                  <a:gd name="T15" fmla="*/ 14 h 56"/>
                  <a:gd name="T16" fmla="*/ 14 w 34"/>
                  <a:gd name="T17" fmla="*/ 14 h 56"/>
                  <a:gd name="T18" fmla="*/ 12 w 34"/>
                  <a:gd name="T19" fmla="*/ 18 h 56"/>
                  <a:gd name="T20" fmla="*/ 12 w 34"/>
                  <a:gd name="T21" fmla="*/ 24 h 56"/>
                  <a:gd name="T22" fmla="*/ 12 w 34"/>
                  <a:gd name="T23" fmla="*/ 56 h 56"/>
                  <a:gd name="T24" fmla="*/ 0 w 34"/>
                  <a:gd name="T25" fmla="*/ 56 h 56"/>
                  <a:gd name="T26" fmla="*/ 0 w 34"/>
                  <a:gd name="T27" fmla="*/ 0 h 56"/>
                  <a:gd name="T28" fmla="*/ 12 w 34"/>
                  <a:gd name="T29" fmla="*/ 0 h 56"/>
                  <a:gd name="T30" fmla="*/ 12 w 34"/>
                  <a:gd name="T31" fmla="*/ 6 h 56"/>
                  <a:gd name="T32" fmla="*/ 12 w 34"/>
                  <a:gd name="T33" fmla="*/ 6 h 56"/>
                  <a:gd name="T34" fmla="*/ 14 w 34"/>
                  <a:gd name="T35" fmla="*/ 4 h 56"/>
                  <a:gd name="T36" fmla="*/ 14 w 34"/>
                  <a:gd name="T37" fmla="*/ 4 h 56"/>
                  <a:gd name="T38" fmla="*/ 16 w 34"/>
                  <a:gd name="T39" fmla="*/ 2 h 56"/>
                  <a:gd name="T40" fmla="*/ 16 w 34"/>
                  <a:gd name="T41" fmla="*/ 2 h 56"/>
                  <a:gd name="T42" fmla="*/ 20 w 34"/>
                  <a:gd name="T43" fmla="*/ 0 h 56"/>
                  <a:gd name="T44" fmla="*/ 20 w 34"/>
                  <a:gd name="T45" fmla="*/ 0 h 56"/>
                  <a:gd name="T46" fmla="*/ 24 w 34"/>
                  <a:gd name="T47" fmla="*/ 0 h 56"/>
                  <a:gd name="T48" fmla="*/ 24 w 34"/>
                  <a:gd name="T49" fmla="*/ 0 h 56"/>
                  <a:gd name="T50" fmla="*/ 30 w 34"/>
                  <a:gd name="T51" fmla="*/ 0 h 56"/>
                  <a:gd name="T52" fmla="*/ 30 w 34"/>
                  <a:gd name="T53" fmla="*/ 0 h 56"/>
                  <a:gd name="T54" fmla="*/ 34 w 34"/>
                  <a:gd name="T55" fmla="*/ 2 h 56"/>
                  <a:gd name="T56" fmla="*/ 30 w 34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33" name="Freeform 72"/>
              <p:cNvSpPr>
                <a:spLocks/>
              </p:cNvSpPr>
              <p:nvPr/>
            </p:nvSpPr>
            <p:spPr bwMode="auto">
              <a:xfrm>
                <a:off x="1981200" y="6635750"/>
                <a:ext cx="19050" cy="120650"/>
              </a:xfrm>
              <a:custGeom>
                <a:avLst/>
                <a:gdLst>
                  <a:gd name="T0" fmla="*/ 0 w 12"/>
                  <a:gd name="T1" fmla="*/ 76 h 76"/>
                  <a:gd name="T2" fmla="*/ 0 w 12"/>
                  <a:gd name="T3" fmla="*/ 6 h 76"/>
                  <a:gd name="T4" fmla="*/ 12 w 12"/>
                  <a:gd name="T5" fmla="*/ 0 h 76"/>
                  <a:gd name="T6" fmla="*/ 12 w 12"/>
                  <a:gd name="T7" fmla="*/ 76 h 76"/>
                  <a:gd name="T8" fmla="*/ 0 w 12"/>
                  <a:gd name="T9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6">
                    <a:moveTo>
                      <a:pt x="0" y="76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34" name="Freeform 73"/>
              <p:cNvSpPr>
                <a:spLocks noEditPoints="1"/>
              </p:cNvSpPr>
              <p:nvPr/>
            </p:nvSpPr>
            <p:spPr bwMode="auto">
              <a:xfrm>
                <a:off x="2019300" y="6635750"/>
                <a:ext cx="73025" cy="120650"/>
              </a:xfrm>
              <a:custGeom>
                <a:avLst/>
                <a:gdLst>
                  <a:gd name="T0" fmla="*/ 34 w 46"/>
                  <a:gd name="T1" fmla="*/ 70 h 76"/>
                  <a:gd name="T2" fmla="*/ 32 w 46"/>
                  <a:gd name="T3" fmla="*/ 74 h 76"/>
                  <a:gd name="T4" fmla="*/ 28 w 46"/>
                  <a:gd name="T5" fmla="*/ 76 h 76"/>
                  <a:gd name="T6" fmla="*/ 24 w 46"/>
                  <a:gd name="T7" fmla="*/ 76 h 76"/>
                  <a:gd name="T8" fmla="*/ 20 w 46"/>
                  <a:gd name="T9" fmla="*/ 76 h 76"/>
                  <a:gd name="T10" fmla="*/ 12 w 46"/>
                  <a:gd name="T11" fmla="*/ 76 h 76"/>
                  <a:gd name="T12" fmla="*/ 6 w 46"/>
                  <a:gd name="T13" fmla="*/ 70 h 76"/>
                  <a:gd name="T14" fmla="*/ 0 w 46"/>
                  <a:gd name="T15" fmla="*/ 60 h 76"/>
                  <a:gd name="T16" fmla="*/ 0 w 46"/>
                  <a:gd name="T17" fmla="*/ 48 h 76"/>
                  <a:gd name="T18" fmla="*/ 0 w 46"/>
                  <a:gd name="T19" fmla="*/ 36 h 76"/>
                  <a:gd name="T20" fmla="*/ 6 w 46"/>
                  <a:gd name="T21" fmla="*/ 26 h 76"/>
                  <a:gd name="T22" fmla="*/ 12 w 46"/>
                  <a:gd name="T23" fmla="*/ 22 h 76"/>
                  <a:gd name="T24" fmla="*/ 20 w 46"/>
                  <a:gd name="T25" fmla="*/ 20 h 76"/>
                  <a:gd name="T26" fmla="*/ 24 w 46"/>
                  <a:gd name="T27" fmla="*/ 20 h 76"/>
                  <a:gd name="T28" fmla="*/ 28 w 46"/>
                  <a:gd name="T29" fmla="*/ 22 h 76"/>
                  <a:gd name="T30" fmla="*/ 32 w 46"/>
                  <a:gd name="T31" fmla="*/ 24 h 76"/>
                  <a:gd name="T32" fmla="*/ 34 w 46"/>
                  <a:gd name="T33" fmla="*/ 26 h 76"/>
                  <a:gd name="T34" fmla="*/ 46 w 46"/>
                  <a:gd name="T35" fmla="*/ 0 h 76"/>
                  <a:gd name="T36" fmla="*/ 34 w 46"/>
                  <a:gd name="T37" fmla="*/ 76 h 76"/>
                  <a:gd name="T38" fmla="*/ 34 w 46"/>
                  <a:gd name="T39" fmla="*/ 36 h 76"/>
                  <a:gd name="T40" fmla="*/ 32 w 46"/>
                  <a:gd name="T41" fmla="*/ 34 h 76"/>
                  <a:gd name="T42" fmla="*/ 30 w 46"/>
                  <a:gd name="T43" fmla="*/ 32 h 76"/>
                  <a:gd name="T44" fmla="*/ 26 w 46"/>
                  <a:gd name="T45" fmla="*/ 30 h 76"/>
                  <a:gd name="T46" fmla="*/ 22 w 46"/>
                  <a:gd name="T47" fmla="*/ 30 h 76"/>
                  <a:gd name="T48" fmla="*/ 12 w 46"/>
                  <a:gd name="T49" fmla="*/ 34 h 76"/>
                  <a:gd name="T50" fmla="*/ 10 w 46"/>
                  <a:gd name="T51" fmla="*/ 40 h 76"/>
                  <a:gd name="T52" fmla="*/ 10 w 46"/>
                  <a:gd name="T53" fmla="*/ 48 h 76"/>
                  <a:gd name="T54" fmla="*/ 10 w 46"/>
                  <a:gd name="T55" fmla="*/ 56 h 76"/>
                  <a:gd name="T56" fmla="*/ 14 w 46"/>
                  <a:gd name="T57" fmla="*/ 62 h 76"/>
                  <a:gd name="T58" fmla="*/ 18 w 46"/>
                  <a:gd name="T59" fmla="*/ 66 h 76"/>
                  <a:gd name="T60" fmla="*/ 22 w 46"/>
                  <a:gd name="T61" fmla="*/ 68 h 76"/>
                  <a:gd name="T62" fmla="*/ 26 w 46"/>
                  <a:gd name="T63" fmla="*/ 66 h 76"/>
                  <a:gd name="T64" fmla="*/ 30 w 46"/>
                  <a:gd name="T65" fmla="*/ 64 h 76"/>
                  <a:gd name="T66" fmla="*/ 32 w 46"/>
                  <a:gd name="T67" fmla="*/ 62 h 76"/>
                  <a:gd name="T68" fmla="*/ 34 w 46"/>
                  <a:gd name="T69" fmla="*/ 3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76">
                    <a:moveTo>
                      <a:pt x="34" y="76"/>
                    </a:moveTo>
                    <a:lnTo>
                      <a:pt x="34" y="70"/>
                    </a:lnTo>
                    <a:lnTo>
                      <a:pt x="34" y="70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0" y="76"/>
                    </a:lnTo>
                    <a:lnTo>
                      <a:pt x="20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6"/>
                    </a:lnTo>
                    <a:lnTo>
                      <a:pt x="34" y="6"/>
                    </a:lnTo>
                    <a:lnTo>
                      <a:pt x="46" y="0"/>
                    </a:lnTo>
                    <a:lnTo>
                      <a:pt x="46" y="76"/>
                    </a:lnTo>
                    <a:lnTo>
                      <a:pt x="34" y="76"/>
                    </a:lnTo>
                    <a:close/>
                    <a:moveTo>
                      <a:pt x="34" y="36"/>
                    </a:moveTo>
                    <a:lnTo>
                      <a:pt x="34" y="36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6" y="30"/>
                    </a:lnTo>
                    <a:lnTo>
                      <a:pt x="12" y="34"/>
                    </a:lnTo>
                    <a:lnTo>
                      <a:pt x="12" y="34"/>
                    </a:lnTo>
                    <a:lnTo>
                      <a:pt x="10" y="4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6" y="66"/>
                    </a:lnTo>
                    <a:lnTo>
                      <a:pt x="26" y="66"/>
                    </a:lnTo>
                    <a:lnTo>
                      <a:pt x="30" y="64"/>
                    </a:lnTo>
                    <a:lnTo>
                      <a:pt x="30" y="64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4" y="60"/>
                    </a:lnTo>
                    <a:lnTo>
                      <a:pt x="34" y="3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35" name="Freeform 74"/>
              <p:cNvSpPr>
                <a:spLocks/>
              </p:cNvSpPr>
              <p:nvPr/>
            </p:nvSpPr>
            <p:spPr bwMode="auto">
              <a:xfrm>
                <a:off x="2149475" y="6667500"/>
                <a:ext cx="107950" cy="88900"/>
              </a:xfrm>
              <a:custGeom>
                <a:avLst/>
                <a:gdLst>
                  <a:gd name="T0" fmla="*/ 54 w 68"/>
                  <a:gd name="T1" fmla="*/ 56 h 56"/>
                  <a:gd name="T2" fmla="*/ 44 w 68"/>
                  <a:gd name="T3" fmla="*/ 56 h 56"/>
                  <a:gd name="T4" fmla="*/ 34 w 68"/>
                  <a:gd name="T5" fmla="*/ 18 h 56"/>
                  <a:gd name="T6" fmla="*/ 24 w 68"/>
                  <a:gd name="T7" fmla="*/ 56 h 56"/>
                  <a:gd name="T8" fmla="*/ 14 w 68"/>
                  <a:gd name="T9" fmla="*/ 56 h 56"/>
                  <a:gd name="T10" fmla="*/ 0 w 68"/>
                  <a:gd name="T11" fmla="*/ 0 h 56"/>
                  <a:gd name="T12" fmla="*/ 10 w 68"/>
                  <a:gd name="T13" fmla="*/ 0 h 56"/>
                  <a:gd name="T14" fmla="*/ 20 w 68"/>
                  <a:gd name="T15" fmla="*/ 38 h 56"/>
                  <a:gd name="T16" fmla="*/ 30 w 68"/>
                  <a:gd name="T17" fmla="*/ 0 h 56"/>
                  <a:gd name="T18" fmla="*/ 38 w 68"/>
                  <a:gd name="T19" fmla="*/ 0 h 56"/>
                  <a:gd name="T20" fmla="*/ 48 w 68"/>
                  <a:gd name="T21" fmla="*/ 38 h 56"/>
                  <a:gd name="T22" fmla="*/ 58 w 68"/>
                  <a:gd name="T23" fmla="*/ 0 h 56"/>
                  <a:gd name="T24" fmla="*/ 68 w 68"/>
                  <a:gd name="T25" fmla="*/ 0 h 56"/>
                  <a:gd name="T26" fmla="*/ 54 w 68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56">
                    <a:moveTo>
                      <a:pt x="54" y="56"/>
                    </a:moveTo>
                    <a:lnTo>
                      <a:pt x="44" y="56"/>
                    </a:lnTo>
                    <a:lnTo>
                      <a:pt x="34" y="18"/>
                    </a:lnTo>
                    <a:lnTo>
                      <a:pt x="24" y="56"/>
                    </a:lnTo>
                    <a:lnTo>
                      <a:pt x="14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8" y="38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36" name="Freeform 75"/>
              <p:cNvSpPr>
                <a:spLocks noEditPoints="1"/>
              </p:cNvSpPr>
              <p:nvPr/>
            </p:nvSpPr>
            <p:spPr bwMode="auto">
              <a:xfrm>
                <a:off x="2266950" y="6667500"/>
                <a:ext cx="76200" cy="88900"/>
              </a:xfrm>
              <a:custGeom>
                <a:avLst/>
                <a:gdLst>
                  <a:gd name="T0" fmla="*/ 48 w 48"/>
                  <a:gd name="T1" fmla="*/ 28 h 56"/>
                  <a:gd name="T2" fmla="*/ 48 w 48"/>
                  <a:gd name="T3" fmla="*/ 40 h 56"/>
                  <a:gd name="T4" fmla="*/ 42 w 48"/>
                  <a:gd name="T5" fmla="*/ 50 h 56"/>
                  <a:gd name="T6" fmla="*/ 34 w 48"/>
                  <a:gd name="T7" fmla="*/ 56 h 56"/>
                  <a:gd name="T8" fmla="*/ 24 w 48"/>
                  <a:gd name="T9" fmla="*/ 56 h 56"/>
                  <a:gd name="T10" fmla="*/ 14 w 48"/>
                  <a:gd name="T11" fmla="*/ 54 h 56"/>
                  <a:gd name="T12" fmla="*/ 6 w 48"/>
                  <a:gd name="T13" fmla="*/ 50 h 56"/>
                  <a:gd name="T14" fmla="*/ 2 w 48"/>
                  <a:gd name="T15" fmla="*/ 40 h 56"/>
                  <a:gd name="T16" fmla="*/ 0 w 48"/>
                  <a:gd name="T17" fmla="*/ 28 h 56"/>
                  <a:gd name="T18" fmla="*/ 2 w 48"/>
                  <a:gd name="T19" fmla="*/ 16 h 56"/>
                  <a:gd name="T20" fmla="*/ 8 w 48"/>
                  <a:gd name="T21" fmla="*/ 8 h 56"/>
                  <a:gd name="T22" fmla="*/ 14 w 48"/>
                  <a:gd name="T23" fmla="*/ 2 h 56"/>
                  <a:gd name="T24" fmla="*/ 24 w 48"/>
                  <a:gd name="T25" fmla="*/ 0 h 56"/>
                  <a:gd name="T26" fmla="*/ 34 w 48"/>
                  <a:gd name="T27" fmla="*/ 2 h 56"/>
                  <a:gd name="T28" fmla="*/ 42 w 48"/>
                  <a:gd name="T29" fmla="*/ 8 h 56"/>
                  <a:gd name="T30" fmla="*/ 48 w 48"/>
                  <a:gd name="T31" fmla="*/ 16 h 56"/>
                  <a:gd name="T32" fmla="*/ 48 w 48"/>
                  <a:gd name="T33" fmla="*/ 28 h 56"/>
                  <a:gd name="T34" fmla="*/ 38 w 48"/>
                  <a:gd name="T35" fmla="*/ 28 h 56"/>
                  <a:gd name="T36" fmla="*/ 38 w 48"/>
                  <a:gd name="T37" fmla="*/ 20 h 56"/>
                  <a:gd name="T38" fmla="*/ 34 w 48"/>
                  <a:gd name="T39" fmla="*/ 16 h 56"/>
                  <a:gd name="T40" fmla="*/ 30 w 48"/>
                  <a:gd name="T41" fmla="*/ 12 h 56"/>
                  <a:gd name="T42" fmla="*/ 24 w 48"/>
                  <a:gd name="T43" fmla="*/ 10 h 56"/>
                  <a:gd name="T44" fmla="*/ 18 w 48"/>
                  <a:gd name="T45" fmla="*/ 12 h 56"/>
                  <a:gd name="T46" fmla="*/ 14 w 48"/>
                  <a:gd name="T47" fmla="*/ 14 h 56"/>
                  <a:gd name="T48" fmla="*/ 12 w 48"/>
                  <a:gd name="T49" fmla="*/ 20 h 56"/>
                  <a:gd name="T50" fmla="*/ 10 w 48"/>
                  <a:gd name="T51" fmla="*/ 28 h 56"/>
                  <a:gd name="T52" fmla="*/ 12 w 48"/>
                  <a:gd name="T53" fmla="*/ 36 h 56"/>
                  <a:gd name="T54" fmla="*/ 14 w 48"/>
                  <a:gd name="T55" fmla="*/ 42 h 56"/>
                  <a:gd name="T56" fmla="*/ 20 w 48"/>
                  <a:gd name="T57" fmla="*/ 46 h 56"/>
                  <a:gd name="T58" fmla="*/ 24 w 48"/>
                  <a:gd name="T59" fmla="*/ 46 h 56"/>
                  <a:gd name="T60" fmla="*/ 30 w 48"/>
                  <a:gd name="T61" fmla="*/ 46 h 56"/>
                  <a:gd name="T62" fmla="*/ 34 w 48"/>
                  <a:gd name="T63" fmla="*/ 42 h 56"/>
                  <a:gd name="T64" fmla="*/ 38 w 48"/>
                  <a:gd name="T65" fmla="*/ 36 h 56"/>
                  <a:gd name="T66" fmla="*/ 38 w 48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8" h="56">
                    <a:moveTo>
                      <a:pt x="48" y="28"/>
                    </a:moveTo>
                    <a:lnTo>
                      <a:pt x="48" y="2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48" y="28"/>
                    </a:lnTo>
                    <a:lnTo>
                      <a:pt x="48" y="28"/>
                    </a:lnTo>
                    <a:close/>
                    <a:moveTo>
                      <a:pt x="38" y="28"/>
                    </a:moveTo>
                    <a:lnTo>
                      <a:pt x="38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4" y="16"/>
                    </a:lnTo>
                    <a:lnTo>
                      <a:pt x="34" y="16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2"/>
                    </a:lnTo>
                    <a:lnTo>
                      <a:pt x="34" y="42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37" name="Freeform 76"/>
              <p:cNvSpPr>
                <a:spLocks/>
              </p:cNvSpPr>
              <p:nvPr/>
            </p:nvSpPr>
            <p:spPr bwMode="auto">
              <a:xfrm>
                <a:off x="2362200" y="6667500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8 w 32"/>
                  <a:gd name="T13" fmla="*/ 12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0 w 32"/>
                  <a:gd name="T21" fmla="*/ 24 h 56"/>
                  <a:gd name="T22" fmla="*/ 10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0 w 32"/>
                  <a:gd name="T29" fmla="*/ 0 h 56"/>
                  <a:gd name="T30" fmla="*/ 10 w 32"/>
                  <a:gd name="T31" fmla="*/ 6 h 56"/>
                  <a:gd name="T32" fmla="*/ 10 w 32"/>
                  <a:gd name="T33" fmla="*/ 6 h 56"/>
                  <a:gd name="T34" fmla="*/ 14 w 32"/>
                  <a:gd name="T35" fmla="*/ 4 h 56"/>
                  <a:gd name="T36" fmla="*/ 14 w 32"/>
                  <a:gd name="T37" fmla="*/ 4 h 56"/>
                  <a:gd name="T38" fmla="*/ 16 w 32"/>
                  <a:gd name="T39" fmla="*/ 2 h 56"/>
                  <a:gd name="T40" fmla="*/ 16 w 32"/>
                  <a:gd name="T41" fmla="*/ 2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28 w 32"/>
                  <a:gd name="T51" fmla="*/ 0 h 56"/>
                  <a:gd name="T52" fmla="*/ 28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38" name="Freeform 77"/>
              <p:cNvSpPr>
                <a:spLocks/>
              </p:cNvSpPr>
              <p:nvPr/>
            </p:nvSpPr>
            <p:spPr bwMode="auto">
              <a:xfrm>
                <a:off x="2428875" y="6635750"/>
                <a:ext cx="66675" cy="120650"/>
              </a:xfrm>
              <a:custGeom>
                <a:avLst/>
                <a:gdLst>
                  <a:gd name="T0" fmla="*/ 30 w 42"/>
                  <a:gd name="T1" fmla="*/ 76 h 76"/>
                  <a:gd name="T2" fmla="*/ 18 w 42"/>
                  <a:gd name="T3" fmla="*/ 48 h 76"/>
                  <a:gd name="T4" fmla="*/ 10 w 42"/>
                  <a:gd name="T5" fmla="*/ 60 h 76"/>
                  <a:gd name="T6" fmla="*/ 10 w 42"/>
                  <a:gd name="T7" fmla="*/ 76 h 76"/>
                  <a:gd name="T8" fmla="*/ 0 w 42"/>
                  <a:gd name="T9" fmla="*/ 76 h 76"/>
                  <a:gd name="T10" fmla="*/ 0 w 42"/>
                  <a:gd name="T11" fmla="*/ 6 h 76"/>
                  <a:gd name="T12" fmla="*/ 10 w 42"/>
                  <a:gd name="T13" fmla="*/ 0 h 76"/>
                  <a:gd name="T14" fmla="*/ 10 w 42"/>
                  <a:gd name="T15" fmla="*/ 46 h 76"/>
                  <a:gd name="T16" fmla="*/ 28 w 42"/>
                  <a:gd name="T17" fmla="*/ 20 h 76"/>
                  <a:gd name="T18" fmla="*/ 40 w 42"/>
                  <a:gd name="T19" fmla="*/ 20 h 76"/>
                  <a:gd name="T20" fmla="*/ 26 w 42"/>
                  <a:gd name="T21" fmla="*/ 40 h 76"/>
                  <a:gd name="T22" fmla="*/ 42 w 42"/>
                  <a:gd name="T23" fmla="*/ 76 h 76"/>
                  <a:gd name="T24" fmla="*/ 30 w 42"/>
                  <a:gd name="T25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6">
                    <a:moveTo>
                      <a:pt x="30" y="76"/>
                    </a:moveTo>
                    <a:lnTo>
                      <a:pt x="18" y="48"/>
                    </a:lnTo>
                    <a:lnTo>
                      <a:pt x="10" y="60"/>
                    </a:lnTo>
                    <a:lnTo>
                      <a:pt x="10" y="76"/>
                    </a:lnTo>
                    <a:lnTo>
                      <a:pt x="0" y="76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46"/>
                    </a:lnTo>
                    <a:lnTo>
                      <a:pt x="28" y="20"/>
                    </a:lnTo>
                    <a:lnTo>
                      <a:pt x="40" y="20"/>
                    </a:lnTo>
                    <a:lnTo>
                      <a:pt x="26" y="40"/>
                    </a:lnTo>
                    <a:lnTo>
                      <a:pt x="42" y="7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39" name="Freeform 78"/>
              <p:cNvSpPr>
                <a:spLocks/>
              </p:cNvSpPr>
              <p:nvPr/>
            </p:nvSpPr>
            <p:spPr bwMode="auto">
              <a:xfrm>
                <a:off x="2505075" y="6667500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10 h 56"/>
                  <a:gd name="T6" fmla="*/ 14 w 42"/>
                  <a:gd name="T7" fmla="*/ 10 h 56"/>
                  <a:gd name="T8" fmla="*/ 14 w 42"/>
                  <a:gd name="T9" fmla="*/ 14 h 56"/>
                  <a:gd name="T10" fmla="*/ 14 w 42"/>
                  <a:gd name="T11" fmla="*/ 16 h 56"/>
                  <a:gd name="T12" fmla="*/ 16 w 42"/>
                  <a:gd name="T13" fmla="*/ 18 h 56"/>
                  <a:gd name="T14" fmla="*/ 18 w 42"/>
                  <a:gd name="T15" fmla="*/ 20 h 56"/>
                  <a:gd name="T16" fmla="*/ 24 w 42"/>
                  <a:gd name="T17" fmla="*/ 22 h 56"/>
                  <a:gd name="T18" fmla="*/ 32 w 42"/>
                  <a:gd name="T19" fmla="*/ 26 h 56"/>
                  <a:gd name="T20" fmla="*/ 38 w 42"/>
                  <a:gd name="T21" fmla="*/ 30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6 w 42"/>
                  <a:gd name="T29" fmla="*/ 54 h 56"/>
                  <a:gd name="T30" fmla="*/ 28 w 42"/>
                  <a:gd name="T31" fmla="*/ 56 h 56"/>
                  <a:gd name="T32" fmla="*/ 22 w 42"/>
                  <a:gd name="T33" fmla="*/ 56 h 56"/>
                  <a:gd name="T34" fmla="*/ 10 w 42"/>
                  <a:gd name="T35" fmla="*/ 56 h 56"/>
                  <a:gd name="T36" fmla="*/ 0 w 42"/>
                  <a:gd name="T37" fmla="*/ 50 h 56"/>
                  <a:gd name="T38" fmla="*/ 4 w 42"/>
                  <a:gd name="T39" fmla="*/ 42 h 56"/>
                  <a:gd name="T40" fmla="*/ 12 w 42"/>
                  <a:gd name="T41" fmla="*/ 46 h 56"/>
                  <a:gd name="T42" fmla="*/ 22 w 42"/>
                  <a:gd name="T43" fmla="*/ 48 h 56"/>
                  <a:gd name="T44" fmla="*/ 28 w 42"/>
                  <a:gd name="T45" fmla="*/ 46 h 56"/>
                  <a:gd name="T46" fmla="*/ 32 w 42"/>
                  <a:gd name="T47" fmla="*/ 42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4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8 w 42"/>
                  <a:gd name="T67" fmla="*/ 4 h 56"/>
                  <a:gd name="T68" fmla="*/ 14 w 42"/>
                  <a:gd name="T69" fmla="*/ 0 h 56"/>
                  <a:gd name="T70" fmla="*/ 20 w 42"/>
                  <a:gd name="T71" fmla="*/ 0 h 56"/>
                  <a:gd name="T72" fmla="*/ 30 w 42"/>
                  <a:gd name="T73" fmla="*/ 2 h 56"/>
                  <a:gd name="T74" fmla="*/ 40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40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40" name="Freeform 79"/>
              <p:cNvSpPr>
                <a:spLocks/>
              </p:cNvSpPr>
              <p:nvPr/>
            </p:nvSpPr>
            <p:spPr bwMode="auto">
              <a:xfrm>
                <a:off x="2587625" y="6731000"/>
                <a:ext cx="25400" cy="25400"/>
              </a:xfrm>
              <a:custGeom>
                <a:avLst/>
                <a:gdLst>
                  <a:gd name="T0" fmla="*/ 16 w 16"/>
                  <a:gd name="T1" fmla="*/ 8 h 16"/>
                  <a:gd name="T2" fmla="*/ 16 w 16"/>
                  <a:gd name="T3" fmla="*/ 8 h 16"/>
                  <a:gd name="T4" fmla="*/ 16 w 16"/>
                  <a:gd name="T5" fmla="*/ 12 h 16"/>
                  <a:gd name="T6" fmla="*/ 16 w 16"/>
                  <a:gd name="T7" fmla="*/ 12 h 16"/>
                  <a:gd name="T8" fmla="*/ 14 w 16"/>
                  <a:gd name="T9" fmla="*/ 14 h 16"/>
                  <a:gd name="T10" fmla="*/ 14 w 16"/>
                  <a:gd name="T11" fmla="*/ 14 h 16"/>
                  <a:gd name="T12" fmla="*/ 12 w 16"/>
                  <a:gd name="T13" fmla="*/ 16 h 16"/>
                  <a:gd name="T14" fmla="*/ 12 w 16"/>
                  <a:gd name="T15" fmla="*/ 16 h 16"/>
                  <a:gd name="T16" fmla="*/ 8 w 16"/>
                  <a:gd name="T17" fmla="*/ 16 h 16"/>
                  <a:gd name="T18" fmla="*/ 8 w 16"/>
                  <a:gd name="T19" fmla="*/ 16 h 16"/>
                  <a:gd name="T20" fmla="*/ 6 w 16"/>
                  <a:gd name="T21" fmla="*/ 16 h 16"/>
                  <a:gd name="T22" fmla="*/ 6 w 16"/>
                  <a:gd name="T23" fmla="*/ 16 h 16"/>
                  <a:gd name="T24" fmla="*/ 2 w 16"/>
                  <a:gd name="T25" fmla="*/ 14 h 16"/>
                  <a:gd name="T26" fmla="*/ 2 w 16"/>
                  <a:gd name="T27" fmla="*/ 14 h 16"/>
                  <a:gd name="T28" fmla="*/ 0 w 16"/>
                  <a:gd name="T29" fmla="*/ 12 h 16"/>
                  <a:gd name="T30" fmla="*/ 0 w 16"/>
                  <a:gd name="T31" fmla="*/ 12 h 16"/>
                  <a:gd name="T32" fmla="*/ 0 w 16"/>
                  <a:gd name="T33" fmla="*/ 8 h 16"/>
                  <a:gd name="T34" fmla="*/ 0 w 16"/>
                  <a:gd name="T35" fmla="*/ 8 h 16"/>
                  <a:gd name="T36" fmla="*/ 0 w 16"/>
                  <a:gd name="T37" fmla="*/ 6 h 16"/>
                  <a:gd name="T38" fmla="*/ 0 w 16"/>
                  <a:gd name="T39" fmla="*/ 6 h 16"/>
                  <a:gd name="T40" fmla="*/ 2 w 16"/>
                  <a:gd name="T41" fmla="*/ 2 h 16"/>
                  <a:gd name="T42" fmla="*/ 2 w 16"/>
                  <a:gd name="T43" fmla="*/ 2 h 16"/>
                  <a:gd name="T44" fmla="*/ 6 w 16"/>
                  <a:gd name="T45" fmla="*/ 0 h 16"/>
                  <a:gd name="T46" fmla="*/ 6 w 16"/>
                  <a:gd name="T47" fmla="*/ 0 h 16"/>
                  <a:gd name="T48" fmla="*/ 8 w 16"/>
                  <a:gd name="T49" fmla="*/ 0 h 16"/>
                  <a:gd name="T50" fmla="*/ 8 w 16"/>
                  <a:gd name="T51" fmla="*/ 0 h 16"/>
                  <a:gd name="T52" fmla="*/ 12 w 16"/>
                  <a:gd name="T53" fmla="*/ 0 h 16"/>
                  <a:gd name="T54" fmla="*/ 12 w 16"/>
                  <a:gd name="T55" fmla="*/ 0 h 16"/>
                  <a:gd name="T56" fmla="*/ 14 w 16"/>
                  <a:gd name="T57" fmla="*/ 2 h 16"/>
                  <a:gd name="T58" fmla="*/ 14 w 16"/>
                  <a:gd name="T59" fmla="*/ 2 h 16"/>
                  <a:gd name="T60" fmla="*/ 16 w 16"/>
                  <a:gd name="T61" fmla="*/ 6 h 16"/>
                  <a:gd name="T62" fmla="*/ 16 w 16"/>
                  <a:gd name="T63" fmla="*/ 6 h 16"/>
                  <a:gd name="T64" fmla="*/ 16 w 16"/>
                  <a:gd name="T65" fmla="*/ 8 h 16"/>
                  <a:gd name="T66" fmla="*/ 16 w 16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</p:grpSp>
      </p:grpSp>
      <p:sp>
        <p:nvSpPr>
          <p:cNvPr id="88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904981" y="1713849"/>
            <a:ext cx="3492531" cy="27334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39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ts val="230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108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V_3k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19" y="554344"/>
            <a:ext cx="10812799" cy="243656"/>
          </a:xfrm>
        </p:spPr>
        <p:txBody>
          <a:bodyPr/>
          <a:lstStyle>
            <a:lvl1pPr>
              <a:defRPr b="1">
                <a:latin typeface="EYInterstat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0257" y="2568085"/>
            <a:ext cx="3460651" cy="3787407"/>
          </a:xfrm>
          <a:prstGeom prst="rect">
            <a:avLst/>
          </a:prstGeom>
        </p:spPr>
        <p:txBody>
          <a:bodyPr lIns="0" tIns="0" rIns="0" bIns="0"/>
          <a:lstStyle>
            <a:lvl1pPr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D200"/>
              </a:buClr>
              <a:buFont typeface="Arial" charset="0"/>
              <a:defRPr lang="en-US" sz="1026" b="1" i="0" dirty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47809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463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052" indent="-153755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0234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1898" y="2568085"/>
            <a:ext cx="3486015" cy="3787407"/>
          </a:xfrm>
          <a:prstGeom prst="rect">
            <a:avLst/>
          </a:prstGeom>
        </p:spPr>
        <p:txBody>
          <a:bodyPr lIns="0" tIns="0" rIns="0" bIns="0"/>
          <a:lstStyle>
            <a:lvl1pPr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D200"/>
              </a:buClr>
              <a:buFont typeface="Arial" charset="0"/>
              <a:defRPr lang="en-US" sz="1026" b="1" i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47809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463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052" indent="-153755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0234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Click to edit Master text styles</a:t>
            </a:r>
          </a:p>
          <a:p>
            <a:pPr lvl="1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Second level</a:t>
            </a:r>
          </a:p>
          <a:p>
            <a:pPr lvl="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Third level</a:t>
            </a:r>
          </a:p>
          <a:p>
            <a:pPr lvl="3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55194" y="2568085"/>
            <a:ext cx="3484204" cy="3787407"/>
          </a:xfrm>
          <a:prstGeom prst="rect">
            <a:avLst/>
          </a:prstGeom>
        </p:spPr>
        <p:txBody>
          <a:bodyPr lIns="0" tIns="0" rIns="0" bIns="0"/>
          <a:lstStyle>
            <a:lvl1pPr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D200"/>
              </a:buClr>
              <a:buFont typeface="Arial" charset="0"/>
              <a:defRPr lang="en-US" sz="1026" b="1" i="0" dirty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47809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463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052" indent="-153755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0234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91412" y="1306404"/>
            <a:ext cx="11500589" cy="555140"/>
          </a:xfrm>
          <a:prstGeom prst="rect">
            <a:avLst/>
          </a:prstGeom>
          <a:solidFill>
            <a:schemeClr val="accent2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09" tIns="39054" rIns="78109" bIns="39054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50234">
              <a:lnSpc>
                <a:spcPts val="119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941">
              <a:solidFill>
                <a:srgbClr val="010024"/>
              </a:solidFill>
              <a:latin typeface="EYInterstate Regular" pitchFamily="1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691412" y="2434138"/>
            <a:ext cx="11500589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30338" y="1371716"/>
            <a:ext cx="3034281" cy="354203"/>
          </a:xfrm>
          <a:prstGeom prst="rect">
            <a:avLst/>
          </a:prstGeom>
        </p:spPr>
        <p:txBody>
          <a:bodyPr lIns="0" tIns="45672" rIns="91344" bIns="45672"/>
          <a:lstStyle>
            <a:lvl1pPr>
              <a:lnSpc>
                <a:spcPct val="85000"/>
              </a:lnSpc>
              <a:defRPr sz="1539" b="1">
                <a:latin typeface="EYInterstate" pitchFamily="2" charset="0"/>
              </a:defRPr>
            </a:lvl1pPr>
            <a:lvl2pPr>
              <a:lnSpc>
                <a:spcPct val="85000"/>
              </a:lnSpc>
              <a:defRPr sz="1197" b="1"/>
            </a:lvl2pPr>
          </a:lstStyle>
          <a:p>
            <a:pPr lvl="0"/>
            <a:r>
              <a:rPr lang="pl-PL" dirty="0" err="1"/>
              <a:t>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730338" y="1910680"/>
            <a:ext cx="2846825" cy="3628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tabLst>
                <a:tab pos="384165" algn="l"/>
              </a:tabLst>
              <a:defRPr sz="770">
                <a:latin typeface="EYInterstate Light" panose="02000506000000020004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56478" y="1371716"/>
            <a:ext cx="3034281" cy="354203"/>
          </a:xfrm>
          <a:prstGeom prst="rect">
            <a:avLst/>
          </a:prstGeom>
        </p:spPr>
        <p:txBody>
          <a:bodyPr lIns="0" tIns="45672" rIns="91344" bIns="45672"/>
          <a:lstStyle>
            <a:lvl1pPr>
              <a:lnSpc>
                <a:spcPct val="85000"/>
              </a:lnSpc>
              <a:defRPr sz="1539" b="1">
                <a:latin typeface="EYInterstate" pitchFamily="2" charset="0"/>
              </a:defRPr>
            </a:lvl1pPr>
            <a:lvl2pPr>
              <a:lnSpc>
                <a:spcPct val="85000"/>
              </a:lnSpc>
              <a:defRPr sz="1197" b="1"/>
            </a:lvl2pPr>
          </a:lstStyle>
          <a:p>
            <a:pPr lvl="0"/>
            <a:r>
              <a:rPr lang="pl-PL" dirty="0" err="1"/>
              <a:t>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256474" y="1910680"/>
            <a:ext cx="2846825" cy="3628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tabLst>
                <a:tab pos="384165" algn="l"/>
              </a:tabLst>
              <a:defRPr sz="770">
                <a:latin typeface="EYInterstate Light" panose="02000506000000020004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036998" y="1371716"/>
            <a:ext cx="3034281" cy="354203"/>
          </a:xfrm>
          <a:prstGeom prst="rect">
            <a:avLst/>
          </a:prstGeom>
        </p:spPr>
        <p:txBody>
          <a:bodyPr lIns="0" tIns="45672" rIns="91344" bIns="45672"/>
          <a:lstStyle>
            <a:lvl1pPr>
              <a:lnSpc>
                <a:spcPct val="85000"/>
              </a:lnSpc>
              <a:defRPr sz="1539" b="1">
                <a:latin typeface="EYInterstate" pitchFamily="2" charset="0"/>
              </a:defRPr>
            </a:lvl1pPr>
            <a:lvl2pPr>
              <a:lnSpc>
                <a:spcPct val="85000"/>
              </a:lnSpc>
              <a:defRPr sz="1197" b="1"/>
            </a:lvl2pPr>
          </a:lstStyle>
          <a:p>
            <a:pPr lvl="0"/>
            <a:r>
              <a:rPr lang="pl-PL" dirty="0" err="1"/>
              <a:t>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9036993" y="1910680"/>
            <a:ext cx="2846825" cy="3628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tabLst>
                <a:tab pos="384165" algn="l"/>
              </a:tabLst>
              <a:defRPr sz="770">
                <a:latin typeface="EYInterstate Light" panose="02000506000000020004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0937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V_2k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419" y="554344"/>
            <a:ext cx="10812799" cy="243656"/>
          </a:xfrm>
        </p:spPr>
        <p:txBody>
          <a:bodyPr/>
          <a:lstStyle>
            <a:lvl1pPr>
              <a:defRPr b="1">
                <a:latin typeface="EYInterstat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pl-P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60257" y="2568085"/>
            <a:ext cx="3460651" cy="3787407"/>
          </a:xfrm>
          <a:prstGeom prst="rect">
            <a:avLst/>
          </a:prstGeom>
        </p:spPr>
        <p:txBody>
          <a:bodyPr lIns="0" tIns="0" rIns="0" bIns="0"/>
          <a:lstStyle>
            <a:lvl1pPr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D200"/>
              </a:buClr>
              <a:buFont typeface="Arial" charset="0"/>
              <a:defRPr lang="en-US" sz="941" b="1" i="0" dirty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47809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463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052" indent="-153755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0234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21898" y="2568085"/>
            <a:ext cx="3486015" cy="3787407"/>
          </a:xfrm>
          <a:prstGeom prst="rect">
            <a:avLst/>
          </a:prstGeom>
        </p:spPr>
        <p:txBody>
          <a:bodyPr lIns="0" tIns="0" rIns="0" bIns="0"/>
          <a:lstStyle>
            <a:lvl1pPr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D200"/>
              </a:buClr>
              <a:buFont typeface="Arial" charset="0"/>
              <a:defRPr lang="en-US" sz="941" b="1" i="0" smtClean="0">
                <a:solidFill>
                  <a:srgbClr val="000000"/>
                </a:solidFill>
                <a:latin typeface="EYInterstate" pitchFamily="2" charset="0"/>
                <a:ea typeface="+mn-ea"/>
                <a:cs typeface="+mn-cs"/>
              </a:defRPr>
            </a:lvl1pPr>
            <a:lvl2pPr marL="147809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463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052" indent="-153755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0234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Click to edit Master text styles</a:t>
            </a:r>
          </a:p>
          <a:p>
            <a:pPr lvl="1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Second level</a:t>
            </a:r>
          </a:p>
          <a:p>
            <a:pPr lvl="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Third level</a:t>
            </a:r>
          </a:p>
          <a:p>
            <a:pPr lvl="3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</a:pPr>
            <a:r>
              <a:rPr lang="en-US"/>
              <a:t>Fourth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655194" y="2568085"/>
            <a:ext cx="3484204" cy="3787407"/>
          </a:xfrm>
          <a:prstGeom prst="rect">
            <a:avLst/>
          </a:prstGeom>
        </p:spPr>
        <p:txBody>
          <a:bodyPr lIns="0" tIns="0" rIns="0" bIns="0"/>
          <a:lstStyle>
            <a:lvl1pPr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D200"/>
              </a:buClr>
              <a:buFont typeface="Arial" charset="0"/>
              <a:defRPr lang="en-US" sz="1026" b="0" i="0" dirty="0" smtClean="0">
                <a:solidFill>
                  <a:srgbClr val="58595B"/>
                </a:solidFill>
                <a:latin typeface="EYInterstate" pitchFamily="2" charset="0"/>
                <a:ea typeface="+mn-ea"/>
                <a:cs typeface="+mn-cs"/>
              </a:defRPr>
            </a:lvl1pPr>
            <a:lvl2pPr marL="147809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463" indent="-146452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052" indent="-153755" algn="l" defTabSz="850234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57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855" b="0" i="0" dirty="0" smtClean="0">
                <a:solidFill>
                  <a:srgbClr val="646464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0234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181046" y="1306404"/>
            <a:ext cx="8010956" cy="555140"/>
          </a:xfrm>
          <a:prstGeom prst="rect">
            <a:avLst/>
          </a:prstGeom>
          <a:solidFill>
            <a:schemeClr val="accent2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8109" tIns="39054" rIns="78109" bIns="39054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50234">
              <a:lnSpc>
                <a:spcPts val="1197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n-US" sz="941">
              <a:solidFill>
                <a:srgbClr val="010024"/>
              </a:solidFill>
              <a:latin typeface="EYInterstate Regular" pitchFamily="1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4181046" y="2434138"/>
            <a:ext cx="8010956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56478" y="1371716"/>
            <a:ext cx="3034281" cy="354203"/>
          </a:xfrm>
          <a:prstGeom prst="rect">
            <a:avLst/>
          </a:prstGeom>
        </p:spPr>
        <p:txBody>
          <a:bodyPr lIns="0" tIns="45672" rIns="91344" bIns="45672"/>
          <a:lstStyle>
            <a:lvl1pPr>
              <a:lnSpc>
                <a:spcPct val="85000"/>
              </a:lnSpc>
              <a:defRPr sz="1539" b="1">
                <a:latin typeface="EYInterstate" pitchFamily="2" charset="0"/>
              </a:defRPr>
            </a:lvl1pPr>
            <a:lvl2pPr>
              <a:lnSpc>
                <a:spcPct val="85000"/>
              </a:lnSpc>
              <a:defRPr sz="1197" b="1"/>
            </a:lvl2pPr>
          </a:lstStyle>
          <a:p>
            <a:pPr lvl="0"/>
            <a:r>
              <a:rPr lang="pl-PL" dirty="0" err="1"/>
              <a:t>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256474" y="1910680"/>
            <a:ext cx="2846825" cy="3628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tabLst>
                <a:tab pos="384165" algn="l"/>
              </a:tabLst>
              <a:defRPr sz="770">
                <a:latin typeface="EYInterstate Light" panose="02000506000000020004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9036998" y="1371716"/>
            <a:ext cx="3034281" cy="354203"/>
          </a:xfrm>
          <a:prstGeom prst="rect">
            <a:avLst/>
          </a:prstGeom>
        </p:spPr>
        <p:txBody>
          <a:bodyPr lIns="0" tIns="45672" rIns="91344" bIns="45672"/>
          <a:lstStyle>
            <a:lvl1pPr>
              <a:lnSpc>
                <a:spcPct val="85000"/>
              </a:lnSpc>
              <a:defRPr sz="1539" b="1">
                <a:latin typeface="EYInterstate" pitchFamily="2" charset="0"/>
              </a:defRPr>
            </a:lvl1pPr>
            <a:lvl2pPr>
              <a:lnSpc>
                <a:spcPct val="85000"/>
              </a:lnSpc>
              <a:defRPr sz="1197" b="1"/>
            </a:lvl2pPr>
          </a:lstStyle>
          <a:p>
            <a:pPr lvl="0"/>
            <a:r>
              <a:rPr lang="pl-PL" dirty="0" err="1"/>
              <a:t>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9036993" y="1910680"/>
            <a:ext cx="2846825" cy="3628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tabLst>
                <a:tab pos="384165" algn="l"/>
              </a:tabLst>
              <a:defRPr sz="770">
                <a:latin typeface="EYInterstate Light" panose="02000506000000020004" pitchFamily="2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77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7727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488017" y="5349326"/>
            <a:ext cx="1234404" cy="1146120"/>
            <a:chOff x="9040813" y="5535613"/>
            <a:chExt cx="1082675" cy="1263650"/>
          </a:xfrm>
        </p:grpSpPr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215044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904983" y="1470330"/>
            <a:ext cx="4899711" cy="282129"/>
          </a:xfrm>
        </p:spPr>
        <p:txBody>
          <a:bodyPr/>
          <a:lstStyle>
            <a:lvl1pPr>
              <a:lnSpc>
                <a:spcPts val="2309"/>
              </a:lnSpc>
              <a:defRPr b="1">
                <a:solidFill>
                  <a:srgbClr val="404040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Better question</a:t>
            </a:r>
            <a:endParaRPr lang="en-GB" noProof="0" dirty="0"/>
          </a:p>
        </p:txBody>
      </p:sp>
      <p:grpSp>
        <p:nvGrpSpPr>
          <p:cNvPr id="12" name="Group 11"/>
          <p:cNvGrpSpPr/>
          <p:nvPr/>
        </p:nvGrpSpPr>
        <p:grpSpPr>
          <a:xfrm>
            <a:off x="488696" y="390199"/>
            <a:ext cx="5657985" cy="3046720"/>
            <a:chOff x="5454650" y="1812925"/>
            <a:chExt cx="4962525" cy="3359150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454650" y="4994275"/>
              <a:ext cx="174625" cy="177800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5778500" y="4997450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6102350" y="4997450"/>
              <a:ext cx="174625" cy="1746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454650" y="1812925"/>
              <a:ext cx="4962525" cy="3359150"/>
            </a:xfrm>
            <a:custGeom>
              <a:avLst/>
              <a:gdLst>
                <a:gd name="T0" fmla="*/ 0 w 3126"/>
                <a:gd name="T1" fmla="*/ 552 h 2116"/>
                <a:gd name="T2" fmla="*/ 0 w 3126"/>
                <a:gd name="T3" fmla="*/ 1912 h 2116"/>
                <a:gd name="T4" fmla="*/ 110 w 3126"/>
                <a:gd name="T5" fmla="*/ 1912 h 2116"/>
                <a:gd name="T6" fmla="*/ 110 w 3126"/>
                <a:gd name="T7" fmla="*/ 644 h 2116"/>
                <a:gd name="T8" fmla="*/ 3016 w 3126"/>
                <a:gd name="T9" fmla="*/ 132 h 2116"/>
                <a:gd name="T10" fmla="*/ 3016 w 3126"/>
                <a:gd name="T11" fmla="*/ 2006 h 2116"/>
                <a:gd name="T12" fmla="*/ 612 w 3126"/>
                <a:gd name="T13" fmla="*/ 2006 h 2116"/>
                <a:gd name="T14" fmla="*/ 612 w 3126"/>
                <a:gd name="T15" fmla="*/ 2116 h 2116"/>
                <a:gd name="T16" fmla="*/ 3126 w 3126"/>
                <a:gd name="T17" fmla="*/ 2116 h 2116"/>
                <a:gd name="T18" fmla="*/ 3126 w 3126"/>
                <a:gd name="T19" fmla="*/ 0 h 2116"/>
                <a:gd name="T20" fmla="*/ 0 w 3126"/>
                <a:gd name="T21" fmla="*/ 552 h 2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6" h="2116">
                  <a:moveTo>
                    <a:pt x="0" y="552"/>
                  </a:moveTo>
                  <a:lnTo>
                    <a:pt x="0" y="1912"/>
                  </a:lnTo>
                  <a:lnTo>
                    <a:pt x="110" y="1912"/>
                  </a:lnTo>
                  <a:lnTo>
                    <a:pt x="110" y="644"/>
                  </a:lnTo>
                  <a:lnTo>
                    <a:pt x="3016" y="132"/>
                  </a:lnTo>
                  <a:lnTo>
                    <a:pt x="3016" y="2006"/>
                  </a:lnTo>
                  <a:lnTo>
                    <a:pt x="612" y="2006"/>
                  </a:lnTo>
                  <a:lnTo>
                    <a:pt x="612" y="2116"/>
                  </a:lnTo>
                  <a:lnTo>
                    <a:pt x="3126" y="2116"/>
                  </a:lnTo>
                  <a:lnTo>
                    <a:pt x="3126" y="0"/>
                  </a:lnTo>
                  <a:lnTo>
                    <a:pt x="0" y="552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grpSp>
        <p:nvGrpSpPr>
          <p:cNvPr id="5150" name="Group 5149"/>
          <p:cNvGrpSpPr/>
          <p:nvPr/>
        </p:nvGrpSpPr>
        <p:grpSpPr>
          <a:xfrm>
            <a:off x="488694" y="6175800"/>
            <a:ext cx="6291477" cy="319646"/>
            <a:chOff x="2746375" y="5053013"/>
            <a:chExt cx="5518150" cy="352425"/>
          </a:xfrm>
        </p:grpSpPr>
        <p:sp>
          <p:nvSpPr>
            <p:cNvPr id="7171" name="Rectangle 14"/>
            <p:cNvSpPr>
              <a:spLocks noChangeArrowheads="1"/>
            </p:cNvSpPr>
            <p:nvPr/>
          </p:nvSpPr>
          <p:spPr bwMode="auto">
            <a:xfrm>
              <a:off x="2746375" y="5053013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7172" name="Rectangle 15"/>
            <p:cNvSpPr>
              <a:spLocks noChangeArrowheads="1"/>
            </p:cNvSpPr>
            <p:nvPr/>
          </p:nvSpPr>
          <p:spPr bwMode="auto">
            <a:xfrm>
              <a:off x="2908300" y="5053013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7173" name="Rectangle 16"/>
            <p:cNvSpPr>
              <a:spLocks noChangeArrowheads="1"/>
            </p:cNvSpPr>
            <p:nvPr/>
          </p:nvSpPr>
          <p:spPr bwMode="auto">
            <a:xfrm>
              <a:off x="3070225" y="5053013"/>
              <a:ext cx="85725" cy="85725"/>
            </a:xfrm>
            <a:prstGeom prst="rect">
              <a:avLst/>
            </a:pr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grpSp>
          <p:nvGrpSpPr>
            <p:cNvPr id="5149" name="Group 5148"/>
            <p:cNvGrpSpPr/>
            <p:nvPr/>
          </p:nvGrpSpPr>
          <p:grpSpPr>
            <a:xfrm>
              <a:off x="2746375" y="5249863"/>
              <a:ext cx="5518150" cy="155575"/>
              <a:chOff x="2746375" y="5249863"/>
              <a:chExt cx="5518150" cy="155575"/>
            </a:xfrm>
          </p:grpSpPr>
          <p:sp>
            <p:nvSpPr>
              <p:cNvPr id="7174" name="Freeform 17"/>
              <p:cNvSpPr>
                <a:spLocks/>
              </p:cNvSpPr>
              <p:nvPr/>
            </p:nvSpPr>
            <p:spPr bwMode="auto">
              <a:xfrm>
                <a:off x="2746375" y="5256213"/>
                <a:ext cx="82550" cy="117475"/>
              </a:xfrm>
              <a:custGeom>
                <a:avLst/>
                <a:gdLst>
                  <a:gd name="T0" fmla="*/ 32 w 52"/>
                  <a:gd name="T1" fmla="*/ 10 h 74"/>
                  <a:gd name="T2" fmla="*/ 32 w 52"/>
                  <a:gd name="T3" fmla="*/ 74 h 74"/>
                  <a:gd name="T4" fmla="*/ 20 w 52"/>
                  <a:gd name="T5" fmla="*/ 74 h 74"/>
                  <a:gd name="T6" fmla="*/ 20 w 52"/>
                  <a:gd name="T7" fmla="*/ 10 h 74"/>
                  <a:gd name="T8" fmla="*/ 0 w 52"/>
                  <a:gd name="T9" fmla="*/ 10 h 74"/>
                  <a:gd name="T10" fmla="*/ 0 w 52"/>
                  <a:gd name="T11" fmla="*/ 0 h 74"/>
                  <a:gd name="T12" fmla="*/ 52 w 52"/>
                  <a:gd name="T13" fmla="*/ 0 h 74"/>
                  <a:gd name="T14" fmla="*/ 52 w 52"/>
                  <a:gd name="T15" fmla="*/ 10 h 74"/>
                  <a:gd name="T16" fmla="*/ 32 w 52"/>
                  <a:gd name="T17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74">
                    <a:moveTo>
                      <a:pt x="32" y="10"/>
                    </a:moveTo>
                    <a:lnTo>
                      <a:pt x="32" y="74"/>
                    </a:lnTo>
                    <a:lnTo>
                      <a:pt x="20" y="74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2" y="0"/>
                    </a:lnTo>
                    <a:lnTo>
                      <a:pt x="52" y="1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75" name="Freeform 18"/>
              <p:cNvSpPr>
                <a:spLocks/>
              </p:cNvSpPr>
              <p:nvPr/>
            </p:nvSpPr>
            <p:spPr bwMode="auto">
              <a:xfrm>
                <a:off x="2844800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2 w 44"/>
                  <a:gd name="T7" fmla="*/ 40 h 78"/>
                  <a:gd name="T8" fmla="*/ 30 w 44"/>
                  <a:gd name="T9" fmla="*/ 34 h 78"/>
                  <a:gd name="T10" fmla="*/ 30 w 44"/>
                  <a:gd name="T11" fmla="*/ 34 h 78"/>
                  <a:gd name="T12" fmla="*/ 28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0 w 44"/>
                  <a:gd name="T31" fmla="*/ 44 h 78"/>
                  <a:gd name="T32" fmla="*/ 10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0 w 44"/>
                  <a:gd name="T39" fmla="*/ 0 h 78"/>
                  <a:gd name="T40" fmla="*/ 10 w 44"/>
                  <a:gd name="T41" fmla="*/ 28 h 78"/>
                  <a:gd name="T42" fmla="*/ 10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6 w 44"/>
                  <a:gd name="T49" fmla="*/ 22 h 78"/>
                  <a:gd name="T50" fmla="*/ 16 w 44"/>
                  <a:gd name="T51" fmla="*/ 22 h 78"/>
                  <a:gd name="T52" fmla="*/ 20 w 44"/>
                  <a:gd name="T53" fmla="*/ 22 h 78"/>
                  <a:gd name="T54" fmla="*/ 20 w 44"/>
                  <a:gd name="T55" fmla="*/ 22 h 78"/>
                  <a:gd name="T56" fmla="*/ 24 w 44"/>
                  <a:gd name="T57" fmla="*/ 22 h 78"/>
                  <a:gd name="T58" fmla="*/ 24 w 44"/>
                  <a:gd name="T59" fmla="*/ 22 h 78"/>
                  <a:gd name="T60" fmla="*/ 34 w 44"/>
                  <a:gd name="T61" fmla="*/ 22 h 78"/>
                  <a:gd name="T62" fmla="*/ 34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2 w 44"/>
                  <a:gd name="T69" fmla="*/ 36 h 78"/>
                  <a:gd name="T70" fmla="*/ 42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2" y="4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76" name="Freeform 19"/>
              <p:cNvSpPr>
                <a:spLocks noEditPoints="1"/>
              </p:cNvSpPr>
              <p:nvPr/>
            </p:nvSpPr>
            <p:spPr bwMode="auto">
              <a:xfrm>
                <a:off x="293052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4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6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8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6 w 48"/>
                  <a:gd name="T49" fmla="*/ 0 h 56"/>
                  <a:gd name="T50" fmla="*/ 24 w 48"/>
                  <a:gd name="T51" fmla="*/ 0 h 56"/>
                  <a:gd name="T52" fmla="*/ 36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8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20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77" name="Freeform 20"/>
              <p:cNvSpPr>
                <a:spLocks noEditPoints="1"/>
              </p:cNvSpPr>
              <p:nvPr/>
            </p:nvSpPr>
            <p:spPr bwMode="auto">
              <a:xfrm>
                <a:off x="3067050" y="5249863"/>
                <a:ext cx="73025" cy="123825"/>
              </a:xfrm>
              <a:custGeom>
                <a:avLst/>
                <a:gdLst>
                  <a:gd name="T0" fmla="*/ 46 w 46"/>
                  <a:gd name="T1" fmla="*/ 50 h 78"/>
                  <a:gd name="T2" fmla="*/ 44 w 46"/>
                  <a:gd name="T3" fmla="*/ 62 h 78"/>
                  <a:gd name="T4" fmla="*/ 38 w 46"/>
                  <a:gd name="T5" fmla="*/ 72 h 78"/>
                  <a:gd name="T6" fmla="*/ 32 w 46"/>
                  <a:gd name="T7" fmla="*/ 76 h 78"/>
                  <a:gd name="T8" fmla="*/ 24 w 46"/>
                  <a:gd name="T9" fmla="*/ 78 h 78"/>
                  <a:gd name="T10" fmla="*/ 16 w 46"/>
                  <a:gd name="T11" fmla="*/ 76 h 78"/>
                  <a:gd name="T12" fmla="*/ 10 w 46"/>
                  <a:gd name="T13" fmla="*/ 78 h 78"/>
                  <a:gd name="T14" fmla="*/ 0 w 46"/>
                  <a:gd name="T15" fmla="*/ 6 h 78"/>
                  <a:gd name="T16" fmla="*/ 10 w 46"/>
                  <a:gd name="T17" fmla="*/ 28 h 78"/>
                  <a:gd name="T18" fmla="*/ 14 w 46"/>
                  <a:gd name="T19" fmla="*/ 24 h 78"/>
                  <a:gd name="T20" fmla="*/ 16 w 46"/>
                  <a:gd name="T21" fmla="*/ 24 h 78"/>
                  <a:gd name="T22" fmla="*/ 20 w 46"/>
                  <a:gd name="T23" fmla="*/ 22 h 78"/>
                  <a:gd name="T24" fmla="*/ 24 w 46"/>
                  <a:gd name="T25" fmla="*/ 22 h 78"/>
                  <a:gd name="T26" fmla="*/ 32 w 46"/>
                  <a:gd name="T27" fmla="*/ 22 h 78"/>
                  <a:gd name="T28" fmla="*/ 40 w 46"/>
                  <a:gd name="T29" fmla="*/ 28 h 78"/>
                  <a:gd name="T30" fmla="*/ 44 w 46"/>
                  <a:gd name="T31" fmla="*/ 38 h 78"/>
                  <a:gd name="T32" fmla="*/ 46 w 46"/>
                  <a:gd name="T33" fmla="*/ 50 h 78"/>
                  <a:gd name="T34" fmla="*/ 34 w 46"/>
                  <a:gd name="T35" fmla="*/ 50 h 78"/>
                  <a:gd name="T36" fmla="*/ 34 w 46"/>
                  <a:gd name="T37" fmla="*/ 42 h 78"/>
                  <a:gd name="T38" fmla="*/ 32 w 46"/>
                  <a:gd name="T39" fmla="*/ 36 h 78"/>
                  <a:gd name="T40" fmla="*/ 22 w 46"/>
                  <a:gd name="T41" fmla="*/ 30 h 78"/>
                  <a:gd name="T42" fmla="*/ 18 w 46"/>
                  <a:gd name="T43" fmla="*/ 32 h 78"/>
                  <a:gd name="T44" fmla="*/ 16 w 46"/>
                  <a:gd name="T45" fmla="*/ 34 h 78"/>
                  <a:gd name="T46" fmla="*/ 12 w 46"/>
                  <a:gd name="T47" fmla="*/ 36 h 78"/>
                  <a:gd name="T48" fmla="*/ 10 w 46"/>
                  <a:gd name="T49" fmla="*/ 38 h 78"/>
                  <a:gd name="T50" fmla="*/ 10 w 46"/>
                  <a:gd name="T51" fmla="*/ 62 h 78"/>
                  <a:gd name="T52" fmla="*/ 12 w 46"/>
                  <a:gd name="T53" fmla="*/ 64 h 78"/>
                  <a:gd name="T54" fmla="*/ 16 w 46"/>
                  <a:gd name="T55" fmla="*/ 66 h 78"/>
                  <a:gd name="T56" fmla="*/ 18 w 46"/>
                  <a:gd name="T57" fmla="*/ 68 h 78"/>
                  <a:gd name="T58" fmla="*/ 22 w 46"/>
                  <a:gd name="T59" fmla="*/ 68 h 78"/>
                  <a:gd name="T60" fmla="*/ 32 w 46"/>
                  <a:gd name="T61" fmla="*/ 64 h 78"/>
                  <a:gd name="T62" fmla="*/ 34 w 46"/>
                  <a:gd name="T63" fmla="*/ 58 h 78"/>
                  <a:gd name="T64" fmla="*/ 34 w 46"/>
                  <a:gd name="T65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8">
                    <a:moveTo>
                      <a:pt x="46" y="50"/>
                    </a:moveTo>
                    <a:lnTo>
                      <a:pt x="46" y="50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38" y="72"/>
                    </a:lnTo>
                    <a:lnTo>
                      <a:pt x="38" y="72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34" y="50"/>
                    </a:moveTo>
                    <a:lnTo>
                      <a:pt x="34" y="50"/>
                    </a:lnTo>
                    <a:lnTo>
                      <a:pt x="34" y="4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8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8" y="6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4" y="58"/>
                    </a:lnTo>
                    <a:lnTo>
                      <a:pt x="34" y="50"/>
                    </a:lnTo>
                    <a:lnTo>
                      <a:pt x="34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79" name="Freeform 21"/>
              <p:cNvSpPr>
                <a:spLocks noEditPoints="1"/>
              </p:cNvSpPr>
              <p:nvPr/>
            </p:nvSpPr>
            <p:spPr bwMode="auto">
              <a:xfrm>
                <a:off x="315277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0 w 48"/>
                  <a:gd name="T5" fmla="*/ 32 h 56"/>
                  <a:gd name="T6" fmla="*/ 12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2 w 48"/>
                  <a:gd name="T23" fmla="*/ 48 h 56"/>
                  <a:gd name="T24" fmla="*/ 38 w 48"/>
                  <a:gd name="T25" fmla="*/ 52 h 56"/>
                  <a:gd name="T26" fmla="*/ 34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6 w 48"/>
                  <a:gd name="T47" fmla="*/ 6 h 56"/>
                  <a:gd name="T48" fmla="*/ 14 w 48"/>
                  <a:gd name="T49" fmla="*/ 0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18 w 48"/>
                  <a:gd name="T71" fmla="*/ 10 h 56"/>
                  <a:gd name="T72" fmla="*/ 14 w 48"/>
                  <a:gd name="T73" fmla="*/ 12 h 56"/>
                  <a:gd name="T74" fmla="*/ 12 w 48"/>
                  <a:gd name="T75" fmla="*/ 16 h 56"/>
                  <a:gd name="T76" fmla="*/ 10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80" name="Freeform 22"/>
              <p:cNvSpPr>
                <a:spLocks/>
              </p:cNvSpPr>
              <p:nvPr/>
            </p:nvSpPr>
            <p:spPr bwMode="auto">
              <a:xfrm>
                <a:off x="3238500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4 w 32"/>
                  <a:gd name="T13" fmla="*/ 78 h 78"/>
                  <a:gd name="T14" fmla="*/ 14 w 32"/>
                  <a:gd name="T15" fmla="*/ 78 h 78"/>
                  <a:gd name="T16" fmla="*/ 10 w 32"/>
                  <a:gd name="T17" fmla="*/ 74 h 78"/>
                  <a:gd name="T18" fmla="*/ 10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0 w 32"/>
                  <a:gd name="T59" fmla="*/ 68 h 78"/>
                  <a:gd name="T60" fmla="*/ 20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81" name="Freeform 23"/>
              <p:cNvSpPr>
                <a:spLocks/>
              </p:cNvSpPr>
              <p:nvPr/>
            </p:nvSpPr>
            <p:spPr bwMode="auto">
              <a:xfrm>
                <a:off x="3298825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6 w 32"/>
                  <a:gd name="T13" fmla="*/ 78 h 78"/>
                  <a:gd name="T14" fmla="*/ 16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82" name="Freeform 24"/>
              <p:cNvSpPr>
                <a:spLocks noEditPoints="1"/>
              </p:cNvSpPr>
              <p:nvPr/>
            </p:nvSpPr>
            <p:spPr bwMode="auto">
              <a:xfrm>
                <a:off x="3362325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6 w 46"/>
                  <a:gd name="T37" fmla="*/ 48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83" name="Freeform 25"/>
              <p:cNvSpPr>
                <a:spLocks/>
              </p:cNvSpPr>
              <p:nvPr/>
            </p:nvSpPr>
            <p:spPr bwMode="auto">
              <a:xfrm>
                <a:off x="3454400" y="5284788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8 w 32"/>
                  <a:gd name="T13" fmla="*/ 10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0 w 32"/>
                  <a:gd name="T21" fmla="*/ 24 h 56"/>
                  <a:gd name="T22" fmla="*/ 10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0 w 32"/>
                  <a:gd name="T29" fmla="*/ 0 h 56"/>
                  <a:gd name="T30" fmla="*/ 10 w 32"/>
                  <a:gd name="T31" fmla="*/ 6 h 56"/>
                  <a:gd name="T32" fmla="*/ 10 w 32"/>
                  <a:gd name="T33" fmla="*/ 6 h 56"/>
                  <a:gd name="T34" fmla="*/ 14 w 32"/>
                  <a:gd name="T35" fmla="*/ 2 h 56"/>
                  <a:gd name="T36" fmla="*/ 14 w 32"/>
                  <a:gd name="T37" fmla="*/ 2 h 56"/>
                  <a:gd name="T38" fmla="*/ 16 w 32"/>
                  <a:gd name="T39" fmla="*/ 0 h 56"/>
                  <a:gd name="T40" fmla="*/ 16 w 32"/>
                  <a:gd name="T41" fmla="*/ 0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28 w 32"/>
                  <a:gd name="T51" fmla="*/ 0 h 56"/>
                  <a:gd name="T52" fmla="*/ 28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84" name="Freeform 26"/>
              <p:cNvSpPr>
                <a:spLocks/>
              </p:cNvSpPr>
              <p:nvPr/>
            </p:nvSpPr>
            <p:spPr bwMode="auto">
              <a:xfrm>
                <a:off x="3556000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4 w 32"/>
                  <a:gd name="T13" fmla="*/ 78 h 78"/>
                  <a:gd name="T14" fmla="*/ 14 w 32"/>
                  <a:gd name="T15" fmla="*/ 78 h 78"/>
                  <a:gd name="T16" fmla="*/ 10 w 32"/>
                  <a:gd name="T17" fmla="*/ 74 h 78"/>
                  <a:gd name="T18" fmla="*/ 10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0 w 32"/>
                  <a:gd name="T59" fmla="*/ 68 h 78"/>
                  <a:gd name="T60" fmla="*/ 20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85" name="Freeform 27"/>
              <p:cNvSpPr>
                <a:spLocks/>
              </p:cNvSpPr>
              <p:nvPr/>
            </p:nvSpPr>
            <p:spPr bwMode="auto">
              <a:xfrm>
                <a:off x="3625850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2 w 44"/>
                  <a:gd name="T7" fmla="*/ 40 h 78"/>
                  <a:gd name="T8" fmla="*/ 30 w 44"/>
                  <a:gd name="T9" fmla="*/ 34 h 78"/>
                  <a:gd name="T10" fmla="*/ 30 w 44"/>
                  <a:gd name="T11" fmla="*/ 34 h 78"/>
                  <a:gd name="T12" fmla="*/ 26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0 w 44"/>
                  <a:gd name="T31" fmla="*/ 44 h 78"/>
                  <a:gd name="T32" fmla="*/ 10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0 w 44"/>
                  <a:gd name="T39" fmla="*/ 0 h 78"/>
                  <a:gd name="T40" fmla="*/ 10 w 44"/>
                  <a:gd name="T41" fmla="*/ 28 h 78"/>
                  <a:gd name="T42" fmla="*/ 10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6 w 44"/>
                  <a:gd name="T49" fmla="*/ 22 h 78"/>
                  <a:gd name="T50" fmla="*/ 16 w 44"/>
                  <a:gd name="T51" fmla="*/ 22 h 78"/>
                  <a:gd name="T52" fmla="*/ 20 w 44"/>
                  <a:gd name="T53" fmla="*/ 22 h 78"/>
                  <a:gd name="T54" fmla="*/ 20 w 44"/>
                  <a:gd name="T55" fmla="*/ 22 h 78"/>
                  <a:gd name="T56" fmla="*/ 24 w 44"/>
                  <a:gd name="T57" fmla="*/ 22 h 78"/>
                  <a:gd name="T58" fmla="*/ 24 w 44"/>
                  <a:gd name="T59" fmla="*/ 22 h 78"/>
                  <a:gd name="T60" fmla="*/ 32 w 44"/>
                  <a:gd name="T61" fmla="*/ 22 h 78"/>
                  <a:gd name="T62" fmla="*/ 32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2 w 44"/>
                  <a:gd name="T69" fmla="*/ 36 h 78"/>
                  <a:gd name="T70" fmla="*/ 42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2" y="4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6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2" y="22"/>
                    </a:lnTo>
                    <a:lnTo>
                      <a:pt x="32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86" name="Freeform 28"/>
              <p:cNvSpPr>
                <a:spLocks noEditPoints="1"/>
              </p:cNvSpPr>
              <p:nvPr/>
            </p:nvSpPr>
            <p:spPr bwMode="auto">
              <a:xfrm>
                <a:off x="371157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2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4 w 48"/>
                  <a:gd name="T49" fmla="*/ 0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18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87" name="Freeform 29"/>
              <p:cNvSpPr>
                <a:spLocks noEditPoints="1"/>
              </p:cNvSpPr>
              <p:nvPr/>
            </p:nvSpPr>
            <p:spPr bwMode="auto">
              <a:xfrm>
                <a:off x="3841750" y="5284788"/>
                <a:ext cx="73025" cy="120650"/>
              </a:xfrm>
              <a:custGeom>
                <a:avLst/>
                <a:gdLst>
                  <a:gd name="T0" fmla="*/ 36 w 46"/>
                  <a:gd name="T1" fmla="*/ 76 h 76"/>
                  <a:gd name="T2" fmla="*/ 36 w 46"/>
                  <a:gd name="T3" fmla="*/ 50 h 76"/>
                  <a:gd name="T4" fmla="*/ 36 w 46"/>
                  <a:gd name="T5" fmla="*/ 50 h 76"/>
                  <a:gd name="T6" fmla="*/ 30 w 46"/>
                  <a:gd name="T7" fmla="*/ 54 h 76"/>
                  <a:gd name="T8" fmla="*/ 30 w 46"/>
                  <a:gd name="T9" fmla="*/ 54 h 76"/>
                  <a:gd name="T10" fmla="*/ 22 w 46"/>
                  <a:gd name="T11" fmla="*/ 56 h 76"/>
                  <a:gd name="T12" fmla="*/ 22 w 46"/>
                  <a:gd name="T13" fmla="*/ 56 h 76"/>
                  <a:gd name="T14" fmla="*/ 14 w 46"/>
                  <a:gd name="T15" fmla="*/ 54 h 76"/>
                  <a:gd name="T16" fmla="*/ 14 w 46"/>
                  <a:gd name="T17" fmla="*/ 54 h 76"/>
                  <a:gd name="T18" fmla="*/ 6 w 46"/>
                  <a:gd name="T19" fmla="*/ 50 h 76"/>
                  <a:gd name="T20" fmla="*/ 6 w 46"/>
                  <a:gd name="T21" fmla="*/ 50 h 76"/>
                  <a:gd name="T22" fmla="*/ 2 w 46"/>
                  <a:gd name="T23" fmla="*/ 40 h 76"/>
                  <a:gd name="T24" fmla="*/ 2 w 46"/>
                  <a:gd name="T25" fmla="*/ 40 h 76"/>
                  <a:gd name="T26" fmla="*/ 0 w 46"/>
                  <a:gd name="T27" fmla="*/ 26 h 76"/>
                  <a:gd name="T28" fmla="*/ 0 w 46"/>
                  <a:gd name="T29" fmla="*/ 26 h 76"/>
                  <a:gd name="T30" fmla="*/ 2 w 46"/>
                  <a:gd name="T31" fmla="*/ 14 h 76"/>
                  <a:gd name="T32" fmla="*/ 2 w 46"/>
                  <a:gd name="T33" fmla="*/ 14 h 76"/>
                  <a:gd name="T34" fmla="*/ 8 w 46"/>
                  <a:gd name="T35" fmla="*/ 6 h 76"/>
                  <a:gd name="T36" fmla="*/ 8 w 46"/>
                  <a:gd name="T37" fmla="*/ 6 h 76"/>
                  <a:gd name="T38" fmla="*/ 14 w 46"/>
                  <a:gd name="T39" fmla="*/ 0 h 76"/>
                  <a:gd name="T40" fmla="*/ 14 w 46"/>
                  <a:gd name="T41" fmla="*/ 0 h 76"/>
                  <a:gd name="T42" fmla="*/ 22 w 46"/>
                  <a:gd name="T43" fmla="*/ 0 h 76"/>
                  <a:gd name="T44" fmla="*/ 22 w 46"/>
                  <a:gd name="T45" fmla="*/ 0 h 76"/>
                  <a:gd name="T46" fmla="*/ 26 w 46"/>
                  <a:gd name="T47" fmla="*/ 0 h 76"/>
                  <a:gd name="T48" fmla="*/ 26 w 46"/>
                  <a:gd name="T49" fmla="*/ 0 h 76"/>
                  <a:gd name="T50" fmla="*/ 30 w 46"/>
                  <a:gd name="T51" fmla="*/ 0 h 76"/>
                  <a:gd name="T52" fmla="*/ 30 w 46"/>
                  <a:gd name="T53" fmla="*/ 0 h 76"/>
                  <a:gd name="T54" fmla="*/ 34 w 46"/>
                  <a:gd name="T55" fmla="*/ 2 h 76"/>
                  <a:gd name="T56" fmla="*/ 34 w 46"/>
                  <a:gd name="T57" fmla="*/ 2 h 76"/>
                  <a:gd name="T58" fmla="*/ 36 w 46"/>
                  <a:gd name="T59" fmla="*/ 6 h 76"/>
                  <a:gd name="T60" fmla="*/ 36 w 46"/>
                  <a:gd name="T61" fmla="*/ 0 h 76"/>
                  <a:gd name="T62" fmla="*/ 46 w 46"/>
                  <a:gd name="T63" fmla="*/ 0 h 76"/>
                  <a:gd name="T64" fmla="*/ 46 w 46"/>
                  <a:gd name="T65" fmla="*/ 70 h 76"/>
                  <a:gd name="T66" fmla="*/ 36 w 46"/>
                  <a:gd name="T67" fmla="*/ 76 h 76"/>
                  <a:gd name="T68" fmla="*/ 36 w 46"/>
                  <a:gd name="T69" fmla="*/ 16 h 76"/>
                  <a:gd name="T70" fmla="*/ 36 w 46"/>
                  <a:gd name="T71" fmla="*/ 16 h 76"/>
                  <a:gd name="T72" fmla="*/ 34 w 46"/>
                  <a:gd name="T73" fmla="*/ 14 h 76"/>
                  <a:gd name="T74" fmla="*/ 34 w 46"/>
                  <a:gd name="T75" fmla="*/ 14 h 76"/>
                  <a:gd name="T76" fmla="*/ 32 w 46"/>
                  <a:gd name="T77" fmla="*/ 12 h 76"/>
                  <a:gd name="T78" fmla="*/ 32 w 46"/>
                  <a:gd name="T79" fmla="*/ 12 h 76"/>
                  <a:gd name="T80" fmla="*/ 28 w 46"/>
                  <a:gd name="T81" fmla="*/ 10 h 76"/>
                  <a:gd name="T82" fmla="*/ 28 w 46"/>
                  <a:gd name="T83" fmla="*/ 10 h 76"/>
                  <a:gd name="T84" fmla="*/ 24 w 46"/>
                  <a:gd name="T85" fmla="*/ 8 h 76"/>
                  <a:gd name="T86" fmla="*/ 24 w 46"/>
                  <a:gd name="T87" fmla="*/ 8 h 76"/>
                  <a:gd name="T88" fmla="*/ 18 w 46"/>
                  <a:gd name="T89" fmla="*/ 10 h 76"/>
                  <a:gd name="T90" fmla="*/ 14 w 46"/>
                  <a:gd name="T91" fmla="*/ 14 h 76"/>
                  <a:gd name="T92" fmla="*/ 14 w 46"/>
                  <a:gd name="T93" fmla="*/ 14 h 76"/>
                  <a:gd name="T94" fmla="*/ 12 w 46"/>
                  <a:gd name="T95" fmla="*/ 18 h 76"/>
                  <a:gd name="T96" fmla="*/ 12 w 46"/>
                  <a:gd name="T97" fmla="*/ 26 h 76"/>
                  <a:gd name="T98" fmla="*/ 12 w 46"/>
                  <a:gd name="T99" fmla="*/ 26 h 76"/>
                  <a:gd name="T100" fmla="*/ 12 w 46"/>
                  <a:gd name="T101" fmla="*/ 36 h 76"/>
                  <a:gd name="T102" fmla="*/ 14 w 46"/>
                  <a:gd name="T103" fmla="*/ 42 h 76"/>
                  <a:gd name="T104" fmla="*/ 14 w 46"/>
                  <a:gd name="T105" fmla="*/ 42 h 76"/>
                  <a:gd name="T106" fmla="*/ 18 w 46"/>
                  <a:gd name="T107" fmla="*/ 46 h 76"/>
                  <a:gd name="T108" fmla="*/ 24 w 46"/>
                  <a:gd name="T109" fmla="*/ 46 h 76"/>
                  <a:gd name="T110" fmla="*/ 24 w 46"/>
                  <a:gd name="T111" fmla="*/ 46 h 76"/>
                  <a:gd name="T112" fmla="*/ 30 w 46"/>
                  <a:gd name="T113" fmla="*/ 44 h 76"/>
                  <a:gd name="T114" fmla="*/ 30 w 46"/>
                  <a:gd name="T115" fmla="*/ 44 h 76"/>
                  <a:gd name="T116" fmla="*/ 36 w 46"/>
                  <a:gd name="T117" fmla="*/ 40 h 76"/>
                  <a:gd name="T118" fmla="*/ 36 w 46"/>
                  <a:gd name="T119" fmla="*/ 1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6" h="76">
                    <a:moveTo>
                      <a:pt x="36" y="76"/>
                    </a:moveTo>
                    <a:lnTo>
                      <a:pt x="36" y="50"/>
                    </a:lnTo>
                    <a:lnTo>
                      <a:pt x="36" y="50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46" y="0"/>
                    </a:lnTo>
                    <a:lnTo>
                      <a:pt x="46" y="70"/>
                    </a:lnTo>
                    <a:lnTo>
                      <a:pt x="36" y="76"/>
                    </a:lnTo>
                    <a:close/>
                    <a:moveTo>
                      <a:pt x="36" y="16"/>
                    </a:moveTo>
                    <a:lnTo>
                      <a:pt x="36" y="16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6" y="40"/>
                    </a:ln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88" name="Freeform 30"/>
              <p:cNvSpPr>
                <a:spLocks/>
              </p:cNvSpPr>
              <p:nvPr/>
            </p:nvSpPr>
            <p:spPr bwMode="auto">
              <a:xfrm>
                <a:off x="3937000" y="5284788"/>
                <a:ext cx="69850" cy="88900"/>
              </a:xfrm>
              <a:custGeom>
                <a:avLst/>
                <a:gdLst>
                  <a:gd name="T0" fmla="*/ 34 w 44"/>
                  <a:gd name="T1" fmla="*/ 56 h 56"/>
                  <a:gd name="T2" fmla="*/ 34 w 44"/>
                  <a:gd name="T3" fmla="*/ 50 h 56"/>
                  <a:gd name="T4" fmla="*/ 34 w 44"/>
                  <a:gd name="T5" fmla="*/ 50 h 56"/>
                  <a:gd name="T6" fmla="*/ 28 w 44"/>
                  <a:gd name="T7" fmla="*/ 54 h 56"/>
                  <a:gd name="T8" fmla="*/ 28 w 44"/>
                  <a:gd name="T9" fmla="*/ 54 h 56"/>
                  <a:gd name="T10" fmla="*/ 20 w 44"/>
                  <a:gd name="T11" fmla="*/ 56 h 56"/>
                  <a:gd name="T12" fmla="*/ 20 w 44"/>
                  <a:gd name="T13" fmla="*/ 56 h 56"/>
                  <a:gd name="T14" fmla="*/ 12 w 44"/>
                  <a:gd name="T15" fmla="*/ 54 h 56"/>
                  <a:gd name="T16" fmla="*/ 6 w 44"/>
                  <a:gd name="T17" fmla="*/ 50 h 56"/>
                  <a:gd name="T18" fmla="*/ 6 w 44"/>
                  <a:gd name="T19" fmla="*/ 50 h 56"/>
                  <a:gd name="T20" fmla="*/ 2 w 44"/>
                  <a:gd name="T21" fmla="*/ 42 h 56"/>
                  <a:gd name="T22" fmla="*/ 0 w 44"/>
                  <a:gd name="T23" fmla="*/ 32 h 56"/>
                  <a:gd name="T24" fmla="*/ 0 w 44"/>
                  <a:gd name="T25" fmla="*/ 0 h 56"/>
                  <a:gd name="T26" fmla="*/ 10 w 44"/>
                  <a:gd name="T27" fmla="*/ 0 h 56"/>
                  <a:gd name="T28" fmla="*/ 10 w 44"/>
                  <a:gd name="T29" fmla="*/ 32 h 56"/>
                  <a:gd name="T30" fmla="*/ 10 w 44"/>
                  <a:gd name="T31" fmla="*/ 32 h 56"/>
                  <a:gd name="T32" fmla="*/ 12 w 44"/>
                  <a:gd name="T33" fmla="*/ 38 h 56"/>
                  <a:gd name="T34" fmla="*/ 14 w 44"/>
                  <a:gd name="T35" fmla="*/ 42 h 56"/>
                  <a:gd name="T36" fmla="*/ 14 w 44"/>
                  <a:gd name="T37" fmla="*/ 42 h 56"/>
                  <a:gd name="T38" fmla="*/ 18 w 44"/>
                  <a:gd name="T39" fmla="*/ 46 h 56"/>
                  <a:gd name="T40" fmla="*/ 22 w 44"/>
                  <a:gd name="T41" fmla="*/ 46 h 56"/>
                  <a:gd name="T42" fmla="*/ 22 w 44"/>
                  <a:gd name="T43" fmla="*/ 46 h 56"/>
                  <a:gd name="T44" fmla="*/ 28 w 44"/>
                  <a:gd name="T45" fmla="*/ 46 h 56"/>
                  <a:gd name="T46" fmla="*/ 30 w 44"/>
                  <a:gd name="T47" fmla="*/ 42 h 56"/>
                  <a:gd name="T48" fmla="*/ 30 w 44"/>
                  <a:gd name="T49" fmla="*/ 42 h 56"/>
                  <a:gd name="T50" fmla="*/ 32 w 44"/>
                  <a:gd name="T51" fmla="*/ 38 h 56"/>
                  <a:gd name="T52" fmla="*/ 34 w 44"/>
                  <a:gd name="T53" fmla="*/ 32 h 56"/>
                  <a:gd name="T54" fmla="*/ 34 w 44"/>
                  <a:gd name="T55" fmla="*/ 0 h 56"/>
                  <a:gd name="T56" fmla="*/ 44 w 44"/>
                  <a:gd name="T57" fmla="*/ 0 h 56"/>
                  <a:gd name="T58" fmla="*/ 44 w 44"/>
                  <a:gd name="T59" fmla="*/ 56 h 56"/>
                  <a:gd name="T60" fmla="*/ 34 w 44"/>
                  <a:gd name="T6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56">
                    <a:moveTo>
                      <a:pt x="34" y="56"/>
                    </a:moveTo>
                    <a:lnTo>
                      <a:pt x="34" y="50"/>
                    </a:lnTo>
                    <a:lnTo>
                      <a:pt x="34" y="50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2" y="54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2" y="4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8" y="46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2" y="38"/>
                    </a:lnTo>
                    <a:lnTo>
                      <a:pt x="34" y="32"/>
                    </a:lnTo>
                    <a:lnTo>
                      <a:pt x="34" y="0"/>
                    </a:lnTo>
                    <a:lnTo>
                      <a:pt x="44" y="0"/>
                    </a:lnTo>
                    <a:lnTo>
                      <a:pt x="44" y="56"/>
                    </a:lnTo>
                    <a:lnTo>
                      <a:pt x="3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89" name="Freeform 31"/>
              <p:cNvSpPr>
                <a:spLocks noEditPoints="1"/>
              </p:cNvSpPr>
              <p:nvPr/>
            </p:nvSpPr>
            <p:spPr bwMode="auto">
              <a:xfrm>
                <a:off x="4025900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6 w 46"/>
                  <a:gd name="T37" fmla="*/ 48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90" name="Freeform 32"/>
              <p:cNvSpPr>
                <a:spLocks/>
              </p:cNvSpPr>
              <p:nvPr/>
            </p:nvSpPr>
            <p:spPr bwMode="auto">
              <a:xfrm>
                <a:off x="4111625" y="5284788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8 h 56"/>
                  <a:gd name="T6" fmla="*/ 14 w 42"/>
                  <a:gd name="T7" fmla="*/ 10 h 56"/>
                  <a:gd name="T8" fmla="*/ 12 w 42"/>
                  <a:gd name="T9" fmla="*/ 14 h 56"/>
                  <a:gd name="T10" fmla="*/ 14 w 42"/>
                  <a:gd name="T11" fmla="*/ 16 h 56"/>
                  <a:gd name="T12" fmla="*/ 14 w 42"/>
                  <a:gd name="T13" fmla="*/ 18 h 56"/>
                  <a:gd name="T14" fmla="*/ 18 w 42"/>
                  <a:gd name="T15" fmla="*/ 20 h 56"/>
                  <a:gd name="T16" fmla="*/ 22 w 42"/>
                  <a:gd name="T17" fmla="*/ 22 h 56"/>
                  <a:gd name="T18" fmla="*/ 30 w 42"/>
                  <a:gd name="T19" fmla="*/ 26 h 56"/>
                  <a:gd name="T20" fmla="*/ 36 w 42"/>
                  <a:gd name="T21" fmla="*/ 28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6 w 42"/>
                  <a:gd name="T29" fmla="*/ 52 h 56"/>
                  <a:gd name="T30" fmla="*/ 28 w 42"/>
                  <a:gd name="T31" fmla="*/ 56 h 56"/>
                  <a:gd name="T32" fmla="*/ 20 w 42"/>
                  <a:gd name="T33" fmla="*/ 56 h 56"/>
                  <a:gd name="T34" fmla="*/ 10 w 42"/>
                  <a:gd name="T35" fmla="*/ 54 h 56"/>
                  <a:gd name="T36" fmla="*/ 0 w 42"/>
                  <a:gd name="T37" fmla="*/ 50 h 56"/>
                  <a:gd name="T38" fmla="*/ 4 w 42"/>
                  <a:gd name="T39" fmla="*/ 42 h 56"/>
                  <a:gd name="T40" fmla="*/ 12 w 42"/>
                  <a:gd name="T41" fmla="*/ 46 h 56"/>
                  <a:gd name="T42" fmla="*/ 20 w 42"/>
                  <a:gd name="T43" fmla="*/ 46 h 56"/>
                  <a:gd name="T44" fmla="*/ 28 w 42"/>
                  <a:gd name="T45" fmla="*/ 44 h 56"/>
                  <a:gd name="T46" fmla="*/ 30 w 42"/>
                  <a:gd name="T47" fmla="*/ 40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2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8 w 42"/>
                  <a:gd name="T67" fmla="*/ 2 h 56"/>
                  <a:gd name="T68" fmla="*/ 12 w 42"/>
                  <a:gd name="T69" fmla="*/ 0 h 56"/>
                  <a:gd name="T70" fmla="*/ 20 w 42"/>
                  <a:gd name="T71" fmla="*/ 0 h 56"/>
                  <a:gd name="T72" fmla="*/ 30 w 42"/>
                  <a:gd name="T73" fmla="*/ 0 h 56"/>
                  <a:gd name="T74" fmla="*/ 40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40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91" name="Freeform 33"/>
              <p:cNvSpPr>
                <a:spLocks/>
              </p:cNvSpPr>
              <p:nvPr/>
            </p:nvSpPr>
            <p:spPr bwMode="auto">
              <a:xfrm>
                <a:off x="4187825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4 w 32"/>
                  <a:gd name="T13" fmla="*/ 78 h 78"/>
                  <a:gd name="T14" fmla="*/ 14 w 32"/>
                  <a:gd name="T15" fmla="*/ 78 h 78"/>
                  <a:gd name="T16" fmla="*/ 10 w 32"/>
                  <a:gd name="T17" fmla="*/ 74 h 78"/>
                  <a:gd name="T18" fmla="*/ 10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0 w 32"/>
                  <a:gd name="T59" fmla="*/ 68 h 78"/>
                  <a:gd name="T60" fmla="*/ 20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0" y="74"/>
                    </a:lnTo>
                    <a:lnTo>
                      <a:pt x="10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92" name="Freeform 34"/>
              <p:cNvSpPr>
                <a:spLocks noEditPoints="1"/>
              </p:cNvSpPr>
              <p:nvPr/>
            </p:nvSpPr>
            <p:spPr bwMode="auto">
              <a:xfrm>
                <a:off x="4254500" y="5253038"/>
                <a:ext cx="22225" cy="120650"/>
              </a:xfrm>
              <a:custGeom>
                <a:avLst/>
                <a:gdLst>
                  <a:gd name="T0" fmla="*/ 14 w 14"/>
                  <a:gd name="T1" fmla="*/ 6 h 76"/>
                  <a:gd name="T2" fmla="*/ 14 w 14"/>
                  <a:gd name="T3" fmla="*/ 6 h 76"/>
                  <a:gd name="T4" fmla="*/ 14 w 14"/>
                  <a:gd name="T5" fmla="*/ 8 h 76"/>
                  <a:gd name="T6" fmla="*/ 14 w 14"/>
                  <a:gd name="T7" fmla="*/ 8 h 76"/>
                  <a:gd name="T8" fmla="*/ 12 w 14"/>
                  <a:gd name="T9" fmla="*/ 12 h 76"/>
                  <a:gd name="T10" fmla="*/ 12 w 14"/>
                  <a:gd name="T11" fmla="*/ 12 h 76"/>
                  <a:gd name="T12" fmla="*/ 10 w 14"/>
                  <a:gd name="T13" fmla="*/ 12 h 76"/>
                  <a:gd name="T14" fmla="*/ 10 w 14"/>
                  <a:gd name="T15" fmla="*/ 12 h 76"/>
                  <a:gd name="T16" fmla="*/ 8 w 14"/>
                  <a:gd name="T17" fmla="*/ 14 h 76"/>
                  <a:gd name="T18" fmla="*/ 8 w 14"/>
                  <a:gd name="T19" fmla="*/ 14 h 76"/>
                  <a:gd name="T20" fmla="*/ 6 w 14"/>
                  <a:gd name="T21" fmla="*/ 12 h 76"/>
                  <a:gd name="T22" fmla="*/ 6 w 14"/>
                  <a:gd name="T23" fmla="*/ 12 h 76"/>
                  <a:gd name="T24" fmla="*/ 2 w 14"/>
                  <a:gd name="T25" fmla="*/ 12 h 76"/>
                  <a:gd name="T26" fmla="*/ 2 w 14"/>
                  <a:gd name="T27" fmla="*/ 12 h 76"/>
                  <a:gd name="T28" fmla="*/ 2 w 14"/>
                  <a:gd name="T29" fmla="*/ 8 h 76"/>
                  <a:gd name="T30" fmla="*/ 2 w 14"/>
                  <a:gd name="T31" fmla="*/ 8 h 76"/>
                  <a:gd name="T32" fmla="*/ 0 w 14"/>
                  <a:gd name="T33" fmla="*/ 6 h 76"/>
                  <a:gd name="T34" fmla="*/ 0 w 14"/>
                  <a:gd name="T35" fmla="*/ 6 h 76"/>
                  <a:gd name="T36" fmla="*/ 2 w 14"/>
                  <a:gd name="T37" fmla="*/ 4 h 76"/>
                  <a:gd name="T38" fmla="*/ 2 w 14"/>
                  <a:gd name="T39" fmla="*/ 4 h 76"/>
                  <a:gd name="T40" fmla="*/ 2 w 14"/>
                  <a:gd name="T41" fmla="*/ 2 h 76"/>
                  <a:gd name="T42" fmla="*/ 2 w 14"/>
                  <a:gd name="T43" fmla="*/ 2 h 76"/>
                  <a:gd name="T44" fmla="*/ 6 w 14"/>
                  <a:gd name="T45" fmla="*/ 0 h 76"/>
                  <a:gd name="T46" fmla="*/ 6 w 14"/>
                  <a:gd name="T47" fmla="*/ 0 h 76"/>
                  <a:gd name="T48" fmla="*/ 8 w 14"/>
                  <a:gd name="T49" fmla="*/ 0 h 76"/>
                  <a:gd name="T50" fmla="*/ 8 w 14"/>
                  <a:gd name="T51" fmla="*/ 0 h 76"/>
                  <a:gd name="T52" fmla="*/ 10 w 14"/>
                  <a:gd name="T53" fmla="*/ 0 h 76"/>
                  <a:gd name="T54" fmla="*/ 10 w 14"/>
                  <a:gd name="T55" fmla="*/ 0 h 76"/>
                  <a:gd name="T56" fmla="*/ 12 w 14"/>
                  <a:gd name="T57" fmla="*/ 2 h 76"/>
                  <a:gd name="T58" fmla="*/ 12 w 14"/>
                  <a:gd name="T59" fmla="*/ 2 h 76"/>
                  <a:gd name="T60" fmla="*/ 14 w 14"/>
                  <a:gd name="T61" fmla="*/ 4 h 76"/>
                  <a:gd name="T62" fmla="*/ 14 w 14"/>
                  <a:gd name="T63" fmla="*/ 4 h 76"/>
                  <a:gd name="T64" fmla="*/ 14 w 14"/>
                  <a:gd name="T65" fmla="*/ 6 h 76"/>
                  <a:gd name="T66" fmla="*/ 14 w 14"/>
                  <a:gd name="T67" fmla="*/ 6 h 76"/>
                  <a:gd name="T68" fmla="*/ 2 w 14"/>
                  <a:gd name="T69" fmla="*/ 76 h 76"/>
                  <a:gd name="T70" fmla="*/ 2 w 14"/>
                  <a:gd name="T71" fmla="*/ 20 h 76"/>
                  <a:gd name="T72" fmla="*/ 14 w 14"/>
                  <a:gd name="T73" fmla="*/ 20 h 76"/>
                  <a:gd name="T74" fmla="*/ 14 w 14"/>
                  <a:gd name="T75" fmla="*/ 76 h 76"/>
                  <a:gd name="T76" fmla="*/ 2 w 14"/>
                  <a:gd name="T77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" h="76">
                    <a:moveTo>
                      <a:pt x="14" y="6"/>
                    </a:move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2"/>
                    </a:lnTo>
                    <a:lnTo>
                      <a:pt x="10" y="12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  <a:moveTo>
                      <a:pt x="2" y="76"/>
                    </a:moveTo>
                    <a:lnTo>
                      <a:pt x="2" y="20"/>
                    </a:lnTo>
                    <a:lnTo>
                      <a:pt x="14" y="20"/>
                    </a:lnTo>
                    <a:lnTo>
                      <a:pt x="14" y="76"/>
                    </a:lnTo>
                    <a:lnTo>
                      <a:pt x="2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93" name="Freeform 35"/>
              <p:cNvSpPr>
                <a:spLocks noEditPoints="1"/>
              </p:cNvSpPr>
              <p:nvPr/>
            </p:nvSpPr>
            <p:spPr bwMode="auto">
              <a:xfrm>
                <a:off x="4292600" y="5284788"/>
                <a:ext cx="79375" cy="88900"/>
              </a:xfrm>
              <a:custGeom>
                <a:avLst/>
                <a:gdLst>
                  <a:gd name="T0" fmla="*/ 50 w 50"/>
                  <a:gd name="T1" fmla="*/ 28 h 56"/>
                  <a:gd name="T2" fmla="*/ 48 w 50"/>
                  <a:gd name="T3" fmla="*/ 40 h 56"/>
                  <a:gd name="T4" fmla="*/ 42 w 50"/>
                  <a:gd name="T5" fmla="*/ 48 h 56"/>
                  <a:gd name="T6" fmla="*/ 34 w 50"/>
                  <a:gd name="T7" fmla="*/ 54 h 56"/>
                  <a:gd name="T8" fmla="*/ 26 w 50"/>
                  <a:gd name="T9" fmla="*/ 56 h 56"/>
                  <a:gd name="T10" fmla="*/ 16 w 50"/>
                  <a:gd name="T11" fmla="*/ 54 h 56"/>
                  <a:gd name="T12" fmla="*/ 8 w 50"/>
                  <a:gd name="T13" fmla="*/ 48 h 56"/>
                  <a:gd name="T14" fmla="*/ 2 w 50"/>
                  <a:gd name="T15" fmla="*/ 40 h 56"/>
                  <a:gd name="T16" fmla="*/ 0 w 50"/>
                  <a:gd name="T17" fmla="*/ 28 h 56"/>
                  <a:gd name="T18" fmla="*/ 2 w 50"/>
                  <a:gd name="T19" fmla="*/ 16 h 56"/>
                  <a:gd name="T20" fmla="*/ 8 w 50"/>
                  <a:gd name="T21" fmla="*/ 6 h 56"/>
                  <a:gd name="T22" fmla="*/ 16 w 50"/>
                  <a:gd name="T23" fmla="*/ 0 h 56"/>
                  <a:gd name="T24" fmla="*/ 26 w 50"/>
                  <a:gd name="T25" fmla="*/ 0 h 56"/>
                  <a:gd name="T26" fmla="*/ 36 w 50"/>
                  <a:gd name="T27" fmla="*/ 2 h 56"/>
                  <a:gd name="T28" fmla="*/ 42 w 50"/>
                  <a:gd name="T29" fmla="*/ 6 h 56"/>
                  <a:gd name="T30" fmla="*/ 48 w 50"/>
                  <a:gd name="T31" fmla="*/ 16 h 56"/>
                  <a:gd name="T32" fmla="*/ 50 w 50"/>
                  <a:gd name="T33" fmla="*/ 28 h 56"/>
                  <a:gd name="T34" fmla="*/ 40 w 50"/>
                  <a:gd name="T35" fmla="*/ 28 h 56"/>
                  <a:gd name="T36" fmla="*/ 38 w 50"/>
                  <a:gd name="T37" fmla="*/ 20 h 56"/>
                  <a:gd name="T38" fmla="*/ 36 w 50"/>
                  <a:gd name="T39" fmla="*/ 14 h 56"/>
                  <a:gd name="T40" fmla="*/ 30 w 50"/>
                  <a:gd name="T41" fmla="*/ 10 h 56"/>
                  <a:gd name="T42" fmla="*/ 26 w 50"/>
                  <a:gd name="T43" fmla="*/ 10 h 56"/>
                  <a:gd name="T44" fmla="*/ 20 w 50"/>
                  <a:gd name="T45" fmla="*/ 10 h 56"/>
                  <a:gd name="T46" fmla="*/ 16 w 50"/>
                  <a:gd name="T47" fmla="*/ 14 h 56"/>
                  <a:gd name="T48" fmla="*/ 12 w 50"/>
                  <a:gd name="T49" fmla="*/ 20 h 56"/>
                  <a:gd name="T50" fmla="*/ 12 w 50"/>
                  <a:gd name="T51" fmla="*/ 28 h 56"/>
                  <a:gd name="T52" fmla="*/ 12 w 50"/>
                  <a:gd name="T53" fmla="*/ 36 h 56"/>
                  <a:gd name="T54" fmla="*/ 16 w 50"/>
                  <a:gd name="T55" fmla="*/ 42 h 56"/>
                  <a:gd name="T56" fmla="*/ 20 w 50"/>
                  <a:gd name="T57" fmla="*/ 44 h 56"/>
                  <a:gd name="T58" fmla="*/ 26 w 50"/>
                  <a:gd name="T59" fmla="*/ 46 h 56"/>
                  <a:gd name="T60" fmla="*/ 32 w 50"/>
                  <a:gd name="T61" fmla="*/ 44 h 56"/>
                  <a:gd name="T62" fmla="*/ 36 w 50"/>
                  <a:gd name="T63" fmla="*/ 40 h 56"/>
                  <a:gd name="T64" fmla="*/ 38 w 50"/>
                  <a:gd name="T65" fmla="*/ 34 h 56"/>
                  <a:gd name="T66" fmla="*/ 40 w 50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56">
                    <a:moveTo>
                      <a:pt x="50" y="28"/>
                    </a:moveTo>
                    <a:lnTo>
                      <a:pt x="50" y="2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6" y="56"/>
                    </a:lnTo>
                    <a:lnTo>
                      <a:pt x="26" y="5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  <a:moveTo>
                      <a:pt x="40" y="28"/>
                    </a:moveTo>
                    <a:lnTo>
                      <a:pt x="40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40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94" name="Freeform 36"/>
              <p:cNvSpPr>
                <a:spLocks/>
              </p:cNvSpPr>
              <p:nvPr/>
            </p:nvSpPr>
            <p:spPr bwMode="auto">
              <a:xfrm>
                <a:off x="4391025" y="5284788"/>
                <a:ext cx="69850" cy="88900"/>
              </a:xfrm>
              <a:custGeom>
                <a:avLst/>
                <a:gdLst>
                  <a:gd name="T0" fmla="*/ 32 w 44"/>
                  <a:gd name="T1" fmla="*/ 56 h 56"/>
                  <a:gd name="T2" fmla="*/ 32 w 44"/>
                  <a:gd name="T3" fmla="*/ 24 h 56"/>
                  <a:gd name="T4" fmla="*/ 32 w 44"/>
                  <a:gd name="T5" fmla="*/ 24 h 56"/>
                  <a:gd name="T6" fmla="*/ 32 w 44"/>
                  <a:gd name="T7" fmla="*/ 18 h 56"/>
                  <a:gd name="T8" fmla="*/ 30 w 44"/>
                  <a:gd name="T9" fmla="*/ 12 h 56"/>
                  <a:gd name="T10" fmla="*/ 30 w 44"/>
                  <a:gd name="T11" fmla="*/ 12 h 56"/>
                  <a:gd name="T12" fmla="*/ 26 w 44"/>
                  <a:gd name="T13" fmla="*/ 10 h 56"/>
                  <a:gd name="T14" fmla="*/ 22 w 44"/>
                  <a:gd name="T15" fmla="*/ 8 h 56"/>
                  <a:gd name="T16" fmla="*/ 22 w 44"/>
                  <a:gd name="T17" fmla="*/ 8 h 56"/>
                  <a:gd name="T18" fmla="*/ 16 w 44"/>
                  <a:gd name="T19" fmla="*/ 10 h 56"/>
                  <a:gd name="T20" fmla="*/ 16 w 44"/>
                  <a:gd name="T21" fmla="*/ 10 h 56"/>
                  <a:gd name="T22" fmla="*/ 12 w 44"/>
                  <a:gd name="T23" fmla="*/ 12 h 56"/>
                  <a:gd name="T24" fmla="*/ 12 w 44"/>
                  <a:gd name="T25" fmla="*/ 12 h 56"/>
                  <a:gd name="T26" fmla="*/ 10 w 44"/>
                  <a:gd name="T27" fmla="*/ 18 h 56"/>
                  <a:gd name="T28" fmla="*/ 10 w 44"/>
                  <a:gd name="T29" fmla="*/ 18 h 56"/>
                  <a:gd name="T30" fmla="*/ 10 w 44"/>
                  <a:gd name="T31" fmla="*/ 22 h 56"/>
                  <a:gd name="T32" fmla="*/ 10 w 44"/>
                  <a:gd name="T33" fmla="*/ 56 h 56"/>
                  <a:gd name="T34" fmla="*/ 0 w 44"/>
                  <a:gd name="T35" fmla="*/ 56 h 56"/>
                  <a:gd name="T36" fmla="*/ 0 w 44"/>
                  <a:gd name="T37" fmla="*/ 0 h 56"/>
                  <a:gd name="T38" fmla="*/ 10 w 44"/>
                  <a:gd name="T39" fmla="*/ 0 h 56"/>
                  <a:gd name="T40" fmla="*/ 10 w 44"/>
                  <a:gd name="T41" fmla="*/ 6 h 56"/>
                  <a:gd name="T42" fmla="*/ 10 w 44"/>
                  <a:gd name="T43" fmla="*/ 6 h 56"/>
                  <a:gd name="T44" fmla="*/ 12 w 44"/>
                  <a:gd name="T45" fmla="*/ 2 h 56"/>
                  <a:gd name="T46" fmla="*/ 12 w 44"/>
                  <a:gd name="T47" fmla="*/ 2 h 56"/>
                  <a:gd name="T48" fmla="*/ 16 w 44"/>
                  <a:gd name="T49" fmla="*/ 0 h 56"/>
                  <a:gd name="T50" fmla="*/ 16 w 44"/>
                  <a:gd name="T51" fmla="*/ 0 h 56"/>
                  <a:gd name="T52" fmla="*/ 20 w 44"/>
                  <a:gd name="T53" fmla="*/ 0 h 56"/>
                  <a:gd name="T54" fmla="*/ 20 w 44"/>
                  <a:gd name="T55" fmla="*/ 0 h 56"/>
                  <a:gd name="T56" fmla="*/ 24 w 44"/>
                  <a:gd name="T57" fmla="*/ 0 h 56"/>
                  <a:gd name="T58" fmla="*/ 24 w 44"/>
                  <a:gd name="T59" fmla="*/ 0 h 56"/>
                  <a:gd name="T60" fmla="*/ 32 w 44"/>
                  <a:gd name="T61" fmla="*/ 0 h 56"/>
                  <a:gd name="T62" fmla="*/ 32 w 44"/>
                  <a:gd name="T63" fmla="*/ 0 h 56"/>
                  <a:gd name="T64" fmla="*/ 38 w 44"/>
                  <a:gd name="T65" fmla="*/ 6 h 56"/>
                  <a:gd name="T66" fmla="*/ 38 w 44"/>
                  <a:gd name="T67" fmla="*/ 6 h 56"/>
                  <a:gd name="T68" fmla="*/ 42 w 44"/>
                  <a:gd name="T69" fmla="*/ 12 h 56"/>
                  <a:gd name="T70" fmla="*/ 42 w 44"/>
                  <a:gd name="T71" fmla="*/ 12 h 56"/>
                  <a:gd name="T72" fmla="*/ 44 w 44"/>
                  <a:gd name="T73" fmla="*/ 24 h 56"/>
                  <a:gd name="T74" fmla="*/ 44 w 44"/>
                  <a:gd name="T75" fmla="*/ 56 h 56"/>
                  <a:gd name="T76" fmla="*/ 32 w 44"/>
                  <a:gd name="T7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56">
                    <a:moveTo>
                      <a:pt x="32" y="56"/>
                    </a:moveTo>
                    <a:lnTo>
                      <a:pt x="32" y="24"/>
                    </a:lnTo>
                    <a:lnTo>
                      <a:pt x="32" y="24"/>
                    </a:lnTo>
                    <a:lnTo>
                      <a:pt x="32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4" y="24"/>
                    </a:lnTo>
                    <a:lnTo>
                      <a:pt x="44" y="56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95" name="Freeform 37"/>
              <p:cNvSpPr>
                <a:spLocks/>
              </p:cNvSpPr>
              <p:nvPr/>
            </p:nvSpPr>
            <p:spPr bwMode="auto">
              <a:xfrm>
                <a:off x="4479925" y="5348288"/>
                <a:ext cx="28575" cy="25400"/>
              </a:xfrm>
              <a:custGeom>
                <a:avLst/>
                <a:gdLst>
                  <a:gd name="T0" fmla="*/ 18 w 18"/>
                  <a:gd name="T1" fmla="*/ 8 h 16"/>
                  <a:gd name="T2" fmla="*/ 18 w 18"/>
                  <a:gd name="T3" fmla="*/ 8 h 16"/>
                  <a:gd name="T4" fmla="*/ 16 w 18"/>
                  <a:gd name="T5" fmla="*/ 12 h 16"/>
                  <a:gd name="T6" fmla="*/ 16 w 18"/>
                  <a:gd name="T7" fmla="*/ 12 h 16"/>
                  <a:gd name="T8" fmla="*/ 14 w 18"/>
                  <a:gd name="T9" fmla="*/ 14 h 16"/>
                  <a:gd name="T10" fmla="*/ 14 w 18"/>
                  <a:gd name="T11" fmla="*/ 14 h 16"/>
                  <a:gd name="T12" fmla="*/ 12 w 18"/>
                  <a:gd name="T13" fmla="*/ 16 h 16"/>
                  <a:gd name="T14" fmla="*/ 12 w 18"/>
                  <a:gd name="T15" fmla="*/ 16 h 16"/>
                  <a:gd name="T16" fmla="*/ 8 w 18"/>
                  <a:gd name="T17" fmla="*/ 16 h 16"/>
                  <a:gd name="T18" fmla="*/ 8 w 18"/>
                  <a:gd name="T19" fmla="*/ 16 h 16"/>
                  <a:gd name="T20" fmla="*/ 6 w 18"/>
                  <a:gd name="T21" fmla="*/ 16 h 16"/>
                  <a:gd name="T22" fmla="*/ 6 w 18"/>
                  <a:gd name="T23" fmla="*/ 16 h 16"/>
                  <a:gd name="T24" fmla="*/ 2 w 18"/>
                  <a:gd name="T25" fmla="*/ 14 h 16"/>
                  <a:gd name="T26" fmla="*/ 2 w 18"/>
                  <a:gd name="T27" fmla="*/ 14 h 16"/>
                  <a:gd name="T28" fmla="*/ 2 w 18"/>
                  <a:gd name="T29" fmla="*/ 12 h 16"/>
                  <a:gd name="T30" fmla="*/ 2 w 18"/>
                  <a:gd name="T31" fmla="*/ 12 h 16"/>
                  <a:gd name="T32" fmla="*/ 0 w 18"/>
                  <a:gd name="T33" fmla="*/ 8 h 16"/>
                  <a:gd name="T34" fmla="*/ 0 w 18"/>
                  <a:gd name="T35" fmla="*/ 8 h 16"/>
                  <a:gd name="T36" fmla="*/ 2 w 18"/>
                  <a:gd name="T37" fmla="*/ 4 h 16"/>
                  <a:gd name="T38" fmla="*/ 2 w 18"/>
                  <a:gd name="T39" fmla="*/ 4 h 16"/>
                  <a:gd name="T40" fmla="*/ 2 w 18"/>
                  <a:gd name="T41" fmla="*/ 2 h 16"/>
                  <a:gd name="T42" fmla="*/ 2 w 18"/>
                  <a:gd name="T43" fmla="*/ 2 h 16"/>
                  <a:gd name="T44" fmla="*/ 6 w 18"/>
                  <a:gd name="T45" fmla="*/ 0 h 16"/>
                  <a:gd name="T46" fmla="*/ 6 w 18"/>
                  <a:gd name="T47" fmla="*/ 0 h 16"/>
                  <a:gd name="T48" fmla="*/ 8 w 18"/>
                  <a:gd name="T49" fmla="*/ 0 h 16"/>
                  <a:gd name="T50" fmla="*/ 8 w 18"/>
                  <a:gd name="T51" fmla="*/ 0 h 16"/>
                  <a:gd name="T52" fmla="*/ 12 w 18"/>
                  <a:gd name="T53" fmla="*/ 0 h 16"/>
                  <a:gd name="T54" fmla="*/ 12 w 18"/>
                  <a:gd name="T55" fmla="*/ 0 h 16"/>
                  <a:gd name="T56" fmla="*/ 14 w 18"/>
                  <a:gd name="T57" fmla="*/ 2 h 16"/>
                  <a:gd name="T58" fmla="*/ 14 w 18"/>
                  <a:gd name="T59" fmla="*/ 2 h 16"/>
                  <a:gd name="T60" fmla="*/ 16 w 18"/>
                  <a:gd name="T61" fmla="*/ 4 h 16"/>
                  <a:gd name="T62" fmla="*/ 16 w 18"/>
                  <a:gd name="T63" fmla="*/ 4 h 16"/>
                  <a:gd name="T64" fmla="*/ 18 w 18"/>
                  <a:gd name="T65" fmla="*/ 8 h 16"/>
                  <a:gd name="T66" fmla="*/ 18 w 18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8" h="16">
                    <a:moveTo>
                      <a:pt x="18" y="8"/>
                    </a:moveTo>
                    <a:lnTo>
                      <a:pt x="18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8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96" name="Freeform 38"/>
              <p:cNvSpPr>
                <a:spLocks/>
              </p:cNvSpPr>
              <p:nvPr/>
            </p:nvSpPr>
            <p:spPr bwMode="auto">
              <a:xfrm>
                <a:off x="4565650" y="5256213"/>
                <a:ext cx="85725" cy="117475"/>
              </a:xfrm>
              <a:custGeom>
                <a:avLst/>
                <a:gdLst>
                  <a:gd name="T0" fmla="*/ 32 w 54"/>
                  <a:gd name="T1" fmla="*/ 10 h 74"/>
                  <a:gd name="T2" fmla="*/ 32 w 54"/>
                  <a:gd name="T3" fmla="*/ 74 h 74"/>
                  <a:gd name="T4" fmla="*/ 22 w 54"/>
                  <a:gd name="T5" fmla="*/ 74 h 74"/>
                  <a:gd name="T6" fmla="*/ 22 w 54"/>
                  <a:gd name="T7" fmla="*/ 10 h 74"/>
                  <a:gd name="T8" fmla="*/ 0 w 54"/>
                  <a:gd name="T9" fmla="*/ 10 h 74"/>
                  <a:gd name="T10" fmla="*/ 0 w 54"/>
                  <a:gd name="T11" fmla="*/ 0 h 74"/>
                  <a:gd name="T12" fmla="*/ 54 w 54"/>
                  <a:gd name="T13" fmla="*/ 0 h 74"/>
                  <a:gd name="T14" fmla="*/ 54 w 54"/>
                  <a:gd name="T15" fmla="*/ 10 h 74"/>
                  <a:gd name="T16" fmla="*/ 32 w 54"/>
                  <a:gd name="T17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74">
                    <a:moveTo>
                      <a:pt x="32" y="10"/>
                    </a:moveTo>
                    <a:lnTo>
                      <a:pt x="32" y="74"/>
                    </a:lnTo>
                    <a:lnTo>
                      <a:pt x="22" y="74"/>
                    </a:lnTo>
                    <a:lnTo>
                      <a:pt x="22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97" name="Freeform 39"/>
              <p:cNvSpPr>
                <a:spLocks/>
              </p:cNvSpPr>
              <p:nvPr/>
            </p:nvSpPr>
            <p:spPr bwMode="auto">
              <a:xfrm>
                <a:off x="4664075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4 w 44"/>
                  <a:gd name="T7" fmla="*/ 40 h 78"/>
                  <a:gd name="T8" fmla="*/ 32 w 44"/>
                  <a:gd name="T9" fmla="*/ 34 h 78"/>
                  <a:gd name="T10" fmla="*/ 32 w 44"/>
                  <a:gd name="T11" fmla="*/ 34 h 78"/>
                  <a:gd name="T12" fmla="*/ 28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2 w 44"/>
                  <a:gd name="T31" fmla="*/ 44 h 78"/>
                  <a:gd name="T32" fmla="*/ 12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2 w 44"/>
                  <a:gd name="T39" fmla="*/ 0 h 78"/>
                  <a:gd name="T40" fmla="*/ 12 w 44"/>
                  <a:gd name="T41" fmla="*/ 28 h 78"/>
                  <a:gd name="T42" fmla="*/ 12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8 w 44"/>
                  <a:gd name="T49" fmla="*/ 22 h 78"/>
                  <a:gd name="T50" fmla="*/ 18 w 44"/>
                  <a:gd name="T51" fmla="*/ 22 h 78"/>
                  <a:gd name="T52" fmla="*/ 22 w 44"/>
                  <a:gd name="T53" fmla="*/ 22 h 78"/>
                  <a:gd name="T54" fmla="*/ 22 w 44"/>
                  <a:gd name="T55" fmla="*/ 22 h 78"/>
                  <a:gd name="T56" fmla="*/ 26 w 44"/>
                  <a:gd name="T57" fmla="*/ 22 h 78"/>
                  <a:gd name="T58" fmla="*/ 26 w 44"/>
                  <a:gd name="T59" fmla="*/ 22 h 78"/>
                  <a:gd name="T60" fmla="*/ 34 w 44"/>
                  <a:gd name="T61" fmla="*/ 22 h 78"/>
                  <a:gd name="T62" fmla="*/ 34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4 w 44"/>
                  <a:gd name="T69" fmla="*/ 36 h 78"/>
                  <a:gd name="T70" fmla="*/ 44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4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2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98" name="Freeform 40"/>
              <p:cNvSpPr>
                <a:spLocks noEditPoints="1"/>
              </p:cNvSpPr>
              <p:nvPr/>
            </p:nvSpPr>
            <p:spPr bwMode="auto">
              <a:xfrm>
                <a:off x="4752975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20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2 w 46"/>
                  <a:gd name="T35" fmla="*/ 52 h 56"/>
                  <a:gd name="T36" fmla="*/ 6 w 46"/>
                  <a:gd name="T37" fmla="*/ 48 h 56"/>
                  <a:gd name="T38" fmla="*/ 4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2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7199" name="Freeform 41"/>
              <p:cNvSpPr>
                <a:spLocks noEditPoints="1"/>
              </p:cNvSpPr>
              <p:nvPr/>
            </p:nvSpPr>
            <p:spPr bwMode="auto">
              <a:xfrm>
                <a:off x="4886325" y="5249863"/>
                <a:ext cx="73025" cy="123825"/>
              </a:xfrm>
              <a:custGeom>
                <a:avLst/>
                <a:gdLst>
                  <a:gd name="T0" fmla="*/ 46 w 46"/>
                  <a:gd name="T1" fmla="*/ 50 h 78"/>
                  <a:gd name="T2" fmla="*/ 44 w 46"/>
                  <a:gd name="T3" fmla="*/ 62 h 78"/>
                  <a:gd name="T4" fmla="*/ 40 w 46"/>
                  <a:gd name="T5" fmla="*/ 72 h 78"/>
                  <a:gd name="T6" fmla="*/ 32 w 46"/>
                  <a:gd name="T7" fmla="*/ 76 h 78"/>
                  <a:gd name="T8" fmla="*/ 24 w 46"/>
                  <a:gd name="T9" fmla="*/ 78 h 78"/>
                  <a:gd name="T10" fmla="*/ 16 w 46"/>
                  <a:gd name="T11" fmla="*/ 76 h 78"/>
                  <a:gd name="T12" fmla="*/ 10 w 46"/>
                  <a:gd name="T13" fmla="*/ 78 h 78"/>
                  <a:gd name="T14" fmla="*/ 0 w 46"/>
                  <a:gd name="T15" fmla="*/ 6 h 78"/>
                  <a:gd name="T16" fmla="*/ 10 w 46"/>
                  <a:gd name="T17" fmla="*/ 28 h 78"/>
                  <a:gd name="T18" fmla="*/ 14 w 46"/>
                  <a:gd name="T19" fmla="*/ 24 h 78"/>
                  <a:gd name="T20" fmla="*/ 16 w 46"/>
                  <a:gd name="T21" fmla="*/ 24 h 78"/>
                  <a:gd name="T22" fmla="*/ 20 w 46"/>
                  <a:gd name="T23" fmla="*/ 22 h 78"/>
                  <a:gd name="T24" fmla="*/ 26 w 46"/>
                  <a:gd name="T25" fmla="*/ 22 h 78"/>
                  <a:gd name="T26" fmla="*/ 34 w 46"/>
                  <a:gd name="T27" fmla="*/ 22 h 78"/>
                  <a:gd name="T28" fmla="*/ 40 w 46"/>
                  <a:gd name="T29" fmla="*/ 28 h 78"/>
                  <a:gd name="T30" fmla="*/ 44 w 46"/>
                  <a:gd name="T31" fmla="*/ 38 h 78"/>
                  <a:gd name="T32" fmla="*/ 46 w 46"/>
                  <a:gd name="T33" fmla="*/ 50 h 78"/>
                  <a:gd name="T34" fmla="*/ 36 w 46"/>
                  <a:gd name="T35" fmla="*/ 50 h 78"/>
                  <a:gd name="T36" fmla="*/ 34 w 46"/>
                  <a:gd name="T37" fmla="*/ 42 h 78"/>
                  <a:gd name="T38" fmla="*/ 32 w 46"/>
                  <a:gd name="T39" fmla="*/ 36 h 78"/>
                  <a:gd name="T40" fmla="*/ 24 w 46"/>
                  <a:gd name="T41" fmla="*/ 30 h 78"/>
                  <a:gd name="T42" fmla="*/ 20 w 46"/>
                  <a:gd name="T43" fmla="*/ 32 h 78"/>
                  <a:gd name="T44" fmla="*/ 16 w 46"/>
                  <a:gd name="T45" fmla="*/ 34 h 78"/>
                  <a:gd name="T46" fmla="*/ 14 w 46"/>
                  <a:gd name="T47" fmla="*/ 36 h 78"/>
                  <a:gd name="T48" fmla="*/ 10 w 46"/>
                  <a:gd name="T49" fmla="*/ 38 h 78"/>
                  <a:gd name="T50" fmla="*/ 10 w 46"/>
                  <a:gd name="T51" fmla="*/ 62 h 78"/>
                  <a:gd name="T52" fmla="*/ 12 w 46"/>
                  <a:gd name="T53" fmla="*/ 64 h 78"/>
                  <a:gd name="T54" fmla="*/ 16 w 46"/>
                  <a:gd name="T55" fmla="*/ 66 h 78"/>
                  <a:gd name="T56" fmla="*/ 20 w 46"/>
                  <a:gd name="T57" fmla="*/ 68 h 78"/>
                  <a:gd name="T58" fmla="*/ 24 w 46"/>
                  <a:gd name="T59" fmla="*/ 68 h 78"/>
                  <a:gd name="T60" fmla="*/ 32 w 46"/>
                  <a:gd name="T61" fmla="*/ 64 h 78"/>
                  <a:gd name="T62" fmla="*/ 34 w 46"/>
                  <a:gd name="T63" fmla="*/ 58 h 78"/>
                  <a:gd name="T64" fmla="*/ 36 w 46"/>
                  <a:gd name="T65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8">
                    <a:moveTo>
                      <a:pt x="46" y="50"/>
                    </a:moveTo>
                    <a:lnTo>
                      <a:pt x="46" y="50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36" y="50"/>
                    </a:moveTo>
                    <a:lnTo>
                      <a:pt x="36" y="50"/>
                    </a:lnTo>
                    <a:lnTo>
                      <a:pt x="34" y="4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8" y="32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0" y="38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4" y="58"/>
                    </a:lnTo>
                    <a:lnTo>
                      <a:pt x="36" y="50"/>
                    </a:lnTo>
                    <a:lnTo>
                      <a:pt x="36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46" name="Freeform 42"/>
              <p:cNvSpPr>
                <a:spLocks noEditPoints="1"/>
              </p:cNvSpPr>
              <p:nvPr/>
            </p:nvSpPr>
            <p:spPr bwMode="auto">
              <a:xfrm>
                <a:off x="4972050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4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6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8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6 w 48"/>
                  <a:gd name="T49" fmla="*/ 0 h 56"/>
                  <a:gd name="T50" fmla="*/ 26 w 48"/>
                  <a:gd name="T51" fmla="*/ 0 h 56"/>
                  <a:gd name="T52" fmla="*/ 36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8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20 w 48"/>
                  <a:gd name="T71" fmla="*/ 10 h 56"/>
                  <a:gd name="T72" fmla="*/ 16 w 48"/>
                  <a:gd name="T73" fmla="*/ 12 h 56"/>
                  <a:gd name="T74" fmla="*/ 14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47" name="Freeform 43"/>
              <p:cNvSpPr>
                <a:spLocks/>
              </p:cNvSpPr>
              <p:nvPr/>
            </p:nvSpPr>
            <p:spPr bwMode="auto">
              <a:xfrm>
                <a:off x="5057775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6 w 32"/>
                  <a:gd name="T13" fmla="*/ 78 h 78"/>
                  <a:gd name="T14" fmla="*/ 16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48" name="Freeform 44"/>
              <p:cNvSpPr>
                <a:spLocks/>
              </p:cNvSpPr>
              <p:nvPr/>
            </p:nvSpPr>
            <p:spPr bwMode="auto">
              <a:xfrm>
                <a:off x="5118100" y="5249863"/>
                <a:ext cx="50800" cy="123825"/>
              </a:xfrm>
              <a:custGeom>
                <a:avLst/>
                <a:gdLst>
                  <a:gd name="T0" fmla="*/ 32 w 32"/>
                  <a:gd name="T1" fmla="*/ 76 h 78"/>
                  <a:gd name="T2" fmla="*/ 32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6 w 32"/>
                  <a:gd name="T13" fmla="*/ 78 h 78"/>
                  <a:gd name="T14" fmla="*/ 16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10 w 32"/>
                  <a:gd name="T21" fmla="*/ 70 h 78"/>
                  <a:gd name="T22" fmla="*/ 10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20 w 32"/>
                  <a:gd name="T51" fmla="*/ 66 h 78"/>
                  <a:gd name="T52" fmla="*/ 20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2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2" y="76"/>
                    </a:moveTo>
                    <a:lnTo>
                      <a:pt x="32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10" y="70"/>
                    </a:lnTo>
                    <a:lnTo>
                      <a:pt x="10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2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49" name="Freeform 45"/>
              <p:cNvSpPr>
                <a:spLocks noEditPoints="1"/>
              </p:cNvSpPr>
              <p:nvPr/>
            </p:nvSpPr>
            <p:spPr bwMode="auto">
              <a:xfrm>
                <a:off x="5181600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0 w 48"/>
                  <a:gd name="T5" fmla="*/ 32 h 56"/>
                  <a:gd name="T6" fmla="*/ 12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4 w 48"/>
                  <a:gd name="T49" fmla="*/ 0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18 w 48"/>
                  <a:gd name="T71" fmla="*/ 10 h 56"/>
                  <a:gd name="T72" fmla="*/ 14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50" name="Freeform 46"/>
              <p:cNvSpPr>
                <a:spLocks/>
              </p:cNvSpPr>
              <p:nvPr/>
            </p:nvSpPr>
            <p:spPr bwMode="auto">
              <a:xfrm>
                <a:off x="5273675" y="5284788"/>
                <a:ext cx="53975" cy="88900"/>
              </a:xfrm>
              <a:custGeom>
                <a:avLst/>
                <a:gdLst>
                  <a:gd name="T0" fmla="*/ 30 w 34"/>
                  <a:gd name="T1" fmla="*/ 12 h 56"/>
                  <a:gd name="T2" fmla="*/ 30 w 34"/>
                  <a:gd name="T3" fmla="*/ 12 h 56"/>
                  <a:gd name="T4" fmla="*/ 26 w 34"/>
                  <a:gd name="T5" fmla="*/ 10 h 56"/>
                  <a:gd name="T6" fmla="*/ 26 w 34"/>
                  <a:gd name="T7" fmla="*/ 10 h 56"/>
                  <a:gd name="T8" fmla="*/ 22 w 34"/>
                  <a:gd name="T9" fmla="*/ 10 h 56"/>
                  <a:gd name="T10" fmla="*/ 22 w 34"/>
                  <a:gd name="T11" fmla="*/ 10 h 56"/>
                  <a:gd name="T12" fmla="*/ 18 w 34"/>
                  <a:gd name="T13" fmla="*/ 10 h 56"/>
                  <a:gd name="T14" fmla="*/ 14 w 34"/>
                  <a:gd name="T15" fmla="*/ 14 h 56"/>
                  <a:gd name="T16" fmla="*/ 14 w 34"/>
                  <a:gd name="T17" fmla="*/ 14 h 56"/>
                  <a:gd name="T18" fmla="*/ 12 w 34"/>
                  <a:gd name="T19" fmla="*/ 18 h 56"/>
                  <a:gd name="T20" fmla="*/ 12 w 34"/>
                  <a:gd name="T21" fmla="*/ 24 h 56"/>
                  <a:gd name="T22" fmla="*/ 12 w 34"/>
                  <a:gd name="T23" fmla="*/ 56 h 56"/>
                  <a:gd name="T24" fmla="*/ 0 w 34"/>
                  <a:gd name="T25" fmla="*/ 56 h 56"/>
                  <a:gd name="T26" fmla="*/ 0 w 34"/>
                  <a:gd name="T27" fmla="*/ 0 h 56"/>
                  <a:gd name="T28" fmla="*/ 12 w 34"/>
                  <a:gd name="T29" fmla="*/ 0 h 56"/>
                  <a:gd name="T30" fmla="*/ 12 w 34"/>
                  <a:gd name="T31" fmla="*/ 6 h 56"/>
                  <a:gd name="T32" fmla="*/ 12 w 34"/>
                  <a:gd name="T33" fmla="*/ 6 h 56"/>
                  <a:gd name="T34" fmla="*/ 14 w 34"/>
                  <a:gd name="T35" fmla="*/ 2 h 56"/>
                  <a:gd name="T36" fmla="*/ 14 w 34"/>
                  <a:gd name="T37" fmla="*/ 2 h 56"/>
                  <a:gd name="T38" fmla="*/ 16 w 34"/>
                  <a:gd name="T39" fmla="*/ 0 h 56"/>
                  <a:gd name="T40" fmla="*/ 16 w 34"/>
                  <a:gd name="T41" fmla="*/ 0 h 56"/>
                  <a:gd name="T42" fmla="*/ 20 w 34"/>
                  <a:gd name="T43" fmla="*/ 0 h 56"/>
                  <a:gd name="T44" fmla="*/ 20 w 34"/>
                  <a:gd name="T45" fmla="*/ 0 h 56"/>
                  <a:gd name="T46" fmla="*/ 24 w 34"/>
                  <a:gd name="T47" fmla="*/ 0 h 56"/>
                  <a:gd name="T48" fmla="*/ 24 w 34"/>
                  <a:gd name="T49" fmla="*/ 0 h 56"/>
                  <a:gd name="T50" fmla="*/ 30 w 34"/>
                  <a:gd name="T51" fmla="*/ 0 h 56"/>
                  <a:gd name="T52" fmla="*/ 30 w 34"/>
                  <a:gd name="T53" fmla="*/ 0 h 56"/>
                  <a:gd name="T54" fmla="*/ 34 w 34"/>
                  <a:gd name="T55" fmla="*/ 2 h 56"/>
                  <a:gd name="T56" fmla="*/ 30 w 34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51" name="Freeform 47"/>
              <p:cNvSpPr>
                <a:spLocks/>
              </p:cNvSpPr>
              <p:nvPr/>
            </p:nvSpPr>
            <p:spPr bwMode="auto">
              <a:xfrm>
                <a:off x="5375275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6 w 32"/>
                  <a:gd name="T13" fmla="*/ 78 h 78"/>
                  <a:gd name="T14" fmla="*/ 16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52" name="Freeform 48"/>
              <p:cNvSpPr>
                <a:spLocks/>
              </p:cNvSpPr>
              <p:nvPr/>
            </p:nvSpPr>
            <p:spPr bwMode="auto">
              <a:xfrm>
                <a:off x="5445125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4 w 44"/>
                  <a:gd name="T7" fmla="*/ 40 h 78"/>
                  <a:gd name="T8" fmla="*/ 32 w 44"/>
                  <a:gd name="T9" fmla="*/ 34 h 78"/>
                  <a:gd name="T10" fmla="*/ 32 w 44"/>
                  <a:gd name="T11" fmla="*/ 34 h 78"/>
                  <a:gd name="T12" fmla="*/ 28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2 w 44"/>
                  <a:gd name="T31" fmla="*/ 44 h 78"/>
                  <a:gd name="T32" fmla="*/ 12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2 w 44"/>
                  <a:gd name="T39" fmla="*/ 0 h 78"/>
                  <a:gd name="T40" fmla="*/ 12 w 44"/>
                  <a:gd name="T41" fmla="*/ 28 h 78"/>
                  <a:gd name="T42" fmla="*/ 12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8 w 44"/>
                  <a:gd name="T49" fmla="*/ 22 h 78"/>
                  <a:gd name="T50" fmla="*/ 18 w 44"/>
                  <a:gd name="T51" fmla="*/ 22 h 78"/>
                  <a:gd name="T52" fmla="*/ 20 w 44"/>
                  <a:gd name="T53" fmla="*/ 22 h 78"/>
                  <a:gd name="T54" fmla="*/ 20 w 44"/>
                  <a:gd name="T55" fmla="*/ 22 h 78"/>
                  <a:gd name="T56" fmla="*/ 26 w 44"/>
                  <a:gd name="T57" fmla="*/ 22 h 78"/>
                  <a:gd name="T58" fmla="*/ 26 w 44"/>
                  <a:gd name="T59" fmla="*/ 22 h 78"/>
                  <a:gd name="T60" fmla="*/ 34 w 44"/>
                  <a:gd name="T61" fmla="*/ 22 h 78"/>
                  <a:gd name="T62" fmla="*/ 34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4 w 44"/>
                  <a:gd name="T69" fmla="*/ 36 h 78"/>
                  <a:gd name="T70" fmla="*/ 44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4" y="40"/>
                    </a:lnTo>
                    <a:lnTo>
                      <a:pt x="32" y="34"/>
                    </a:lnTo>
                    <a:lnTo>
                      <a:pt x="32" y="34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2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53" name="Freeform 49"/>
              <p:cNvSpPr>
                <a:spLocks noEditPoints="1"/>
              </p:cNvSpPr>
              <p:nvPr/>
            </p:nvSpPr>
            <p:spPr bwMode="auto">
              <a:xfrm>
                <a:off x="5534025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18 w 46"/>
                  <a:gd name="T11" fmla="*/ 46 h 56"/>
                  <a:gd name="T12" fmla="*/ 24 w 46"/>
                  <a:gd name="T13" fmla="*/ 46 h 56"/>
                  <a:gd name="T14" fmla="*/ 28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30 w 46"/>
                  <a:gd name="T29" fmla="*/ 56 h 56"/>
                  <a:gd name="T30" fmla="*/ 24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48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2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6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54" name="Freeform 50"/>
              <p:cNvSpPr>
                <a:spLocks noEditPoints="1"/>
              </p:cNvSpPr>
              <p:nvPr/>
            </p:nvSpPr>
            <p:spPr bwMode="auto">
              <a:xfrm>
                <a:off x="5664200" y="5284788"/>
                <a:ext cx="69850" cy="88900"/>
              </a:xfrm>
              <a:custGeom>
                <a:avLst/>
                <a:gdLst>
                  <a:gd name="T0" fmla="*/ 34 w 44"/>
                  <a:gd name="T1" fmla="*/ 50 h 56"/>
                  <a:gd name="T2" fmla="*/ 30 w 44"/>
                  <a:gd name="T3" fmla="*/ 52 h 56"/>
                  <a:gd name="T4" fmla="*/ 28 w 44"/>
                  <a:gd name="T5" fmla="*/ 54 h 56"/>
                  <a:gd name="T6" fmla="*/ 24 w 44"/>
                  <a:gd name="T7" fmla="*/ 56 h 56"/>
                  <a:gd name="T8" fmla="*/ 18 w 44"/>
                  <a:gd name="T9" fmla="*/ 56 h 56"/>
                  <a:gd name="T10" fmla="*/ 12 w 44"/>
                  <a:gd name="T11" fmla="*/ 56 h 56"/>
                  <a:gd name="T12" fmla="*/ 6 w 44"/>
                  <a:gd name="T13" fmla="*/ 52 h 56"/>
                  <a:gd name="T14" fmla="*/ 2 w 44"/>
                  <a:gd name="T15" fmla="*/ 46 h 56"/>
                  <a:gd name="T16" fmla="*/ 0 w 44"/>
                  <a:gd name="T17" fmla="*/ 38 h 56"/>
                  <a:gd name="T18" fmla="*/ 2 w 44"/>
                  <a:gd name="T19" fmla="*/ 30 h 56"/>
                  <a:gd name="T20" fmla="*/ 6 w 44"/>
                  <a:gd name="T21" fmla="*/ 24 h 56"/>
                  <a:gd name="T22" fmla="*/ 12 w 44"/>
                  <a:gd name="T23" fmla="*/ 22 h 56"/>
                  <a:gd name="T24" fmla="*/ 22 w 44"/>
                  <a:gd name="T25" fmla="*/ 20 h 56"/>
                  <a:gd name="T26" fmla="*/ 28 w 44"/>
                  <a:gd name="T27" fmla="*/ 20 h 56"/>
                  <a:gd name="T28" fmla="*/ 34 w 44"/>
                  <a:gd name="T29" fmla="*/ 22 h 56"/>
                  <a:gd name="T30" fmla="*/ 34 w 44"/>
                  <a:gd name="T31" fmla="*/ 18 h 56"/>
                  <a:gd name="T32" fmla="*/ 30 w 44"/>
                  <a:gd name="T33" fmla="*/ 12 h 56"/>
                  <a:gd name="T34" fmla="*/ 28 w 44"/>
                  <a:gd name="T35" fmla="*/ 10 h 56"/>
                  <a:gd name="T36" fmla="*/ 24 w 44"/>
                  <a:gd name="T37" fmla="*/ 8 h 56"/>
                  <a:gd name="T38" fmla="*/ 16 w 44"/>
                  <a:gd name="T39" fmla="*/ 10 h 56"/>
                  <a:gd name="T40" fmla="*/ 4 w 44"/>
                  <a:gd name="T41" fmla="*/ 4 h 56"/>
                  <a:gd name="T42" fmla="*/ 14 w 44"/>
                  <a:gd name="T43" fmla="*/ 0 h 56"/>
                  <a:gd name="T44" fmla="*/ 24 w 44"/>
                  <a:gd name="T45" fmla="*/ 0 h 56"/>
                  <a:gd name="T46" fmla="*/ 32 w 44"/>
                  <a:gd name="T47" fmla="*/ 0 h 56"/>
                  <a:gd name="T48" fmla="*/ 38 w 44"/>
                  <a:gd name="T49" fmla="*/ 4 h 56"/>
                  <a:gd name="T50" fmla="*/ 42 w 44"/>
                  <a:gd name="T51" fmla="*/ 10 h 56"/>
                  <a:gd name="T52" fmla="*/ 44 w 44"/>
                  <a:gd name="T53" fmla="*/ 18 h 56"/>
                  <a:gd name="T54" fmla="*/ 34 w 44"/>
                  <a:gd name="T55" fmla="*/ 56 h 56"/>
                  <a:gd name="T56" fmla="*/ 34 w 44"/>
                  <a:gd name="T57" fmla="*/ 32 h 56"/>
                  <a:gd name="T58" fmla="*/ 30 w 44"/>
                  <a:gd name="T59" fmla="*/ 30 h 56"/>
                  <a:gd name="T60" fmla="*/ 28 w 44"/>
                  <a:gd name="T61" fmla="*/ 30 h 56"/>
                  <a:gd name="T62" fmla="*/ 24 w 44"/>
                  <a:gd name="T63" fmla="*/ 30 h 56"/>
                  <a:gd name="T64" fmla="*/ 20 w 44"/>
                  <a:gd name="T65" fmla="*/ 30 h 56"/>
                  <a:gd name="T66" fmla="*/ 12 w 44"/>
                  <a:gd name="T67" fmla="*/ 32 h 56"/>
                  <a:gd name="T68" fmla="*/ 10 w 44"/>
                  <a:gd name="T69" fmla="*/ 34 h 56"/>
                  <a:gd name="T70" fmla="*/ 10 w 44"/>
                  <a:gd name="T71" fmla="*/ 38 h 56"/>
                  <a:gd name="T72" fmla="*/ 10 w 44"/>
                  <a:gd name="T73" fmla="*/ 42 h 56"/>
                  <a:gd name="T74" fmla="*/ 12 w 44"/>
                  <a:gd name="T75" fmla="*/ 44 h 56"/>
                  <a:gd name="T76" fmla="*/ 16 w 44"/>
                  <a:gd name="T77" fmla="*/ 46 h 56"/>
                  <a:gd name="T78" fmla="*/ 20 w 44"/>
                  <a:gd name="T79" fmla="*/ 46 h 56"/>
                  <a:gd name="T80" fmla="*/ 24 w 44"/>
                  <a:gd name="T81" fmla="*/ 46 h 56"/>
                  <a:gd name="T82" fmla="*/ 28 w 44"/>
                  <a:gd name="T83" fmla="*/ 44 h 56"/>
                  <a:gd name="T84" fmla="*/ 32 w 44"/>
                  <a:gd name="T85" fmla="*/ 42 h 56"/>
                  <a:gd name="T86" fmla="*/ 34 w 44"/>
                  <a:gd name="T87" fmla="*/ 3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4" h="56">
                    <a:moveTo>
                      <a:pt x="34" y="56"/>
                    </a:moveTo>
                    <a:lnTo>
                      <a:pt x="34" y="50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8" y="20"/>
                    </a:lnTo>
                    <a:lnTo>
                      <a:pt x="28" y="20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8" y="1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18"/>
                    </a:lnTo>
                    <a:lnTo>
                      <a:pt x="44" y="56"/>
                    </a:lnTo>
                    <a:lnTo>
                      <a:pt x="34" y="56"/>
                    </a:lnTo>
                    <a:close/>
                    <a:moveTo>
                      <a:pt x="34" y="32"/>
                    </a:moveTo>
                    <a:lnTo>
                      <a:pt x="34" y="32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16" y="30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10" y="38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16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4" y="40"/>
                    </a:lnTo>
                    <a:lnTo>
                      <a:pt x="34" y="3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55" name="Freeform 51"/>
              <p:cNvSpPr>
                <a:spLocks/>
              </p:cNvSpPr>
              <p:nvPr/>
            </p:nvSpPr>
            <p:spPr bwMode="auto">
              <a:xfrm>
                <a:off x="5756275" y="5284788"/>
                <a:ext cx="69850" cy="88900"/>
              </a:xfrm>
              <a:custGeom>
                <a:avLst/>
                <a:gdLst>
                  <a:gd name="T0" fmla="*/ 32 w 44"/>
                  <a:gd name="T1" fmla="*/ 56 h 56"/>
                  <a:gd name="T2" fmla="*/ 32 w 44"/>
                  <a:gd name="T3" fmla="*/ 24 h 56"/>
                  <a:gd name="T4" fmla="*/ 32 w 44"/>
                  <a:gd name="T5" fmla="*/ 24 h 56"/>
                  <a:gd name="T6" fmla="*/ 32 w 44"/>
                  <a:gd name="T7" fmla="*/ 18 h 56"/>
                  <a:gd name="T8" fmla="*/ 30 w 44"/>
                  <a:gd name="T9" fmla="*/ 12 h 56"/>
                  <a:gd name="T10" fmla="*/ 30 w 44"/>
                  <a:gd name="T11" fmla="*/ 12 h 56"/>
                  <a:gd name="T12" fmla="*/ 26 w 44"/>
                  <a:gd name="T13" fmla="*/ 10 h 56"/>
                  <a:gd name="T14" fmla="*/ 22 w 44"/>
                  <a:gd name="T15" fmla="*/ 8 h 56"/>
                  <a:gd name="T16" fmla="*/ 22 w 44"/>
                  <a:gd name="T17" fmla="*/ 8 h 56"/>
                  <a:gd name="T18" fmla="*/ 16 w 44"/>
                  <a:gd name="T19" fmla="*/ 10 h 56"/>
                  <a:gd name="T20" fmla="*/ 16 w 44"/>
                  <a:gd name="T21" fmla="*/ 10 h 56"/>
                  <a:gd name="T22" fmla="*/ 12 w 44"/>
                  <a:gd name="T23" fmla="*/ 12 h 56"/>
                  <a:gd name="T24" fmla="*/ 12 w 44"/>
                  <a:gd name="T25" fmla="*/ 12 h 56"/>
                  <a:gd name="T26" fmla="*/ 10 w 44"/>
                  <a:gd name="T27" fmla="*/ 18 h 56"/>
                  <a:gd name="T28" fmla="*/ 10 w 44"/>
                  <a:gd name="T29" fmla="*/ 18 h 56"/>
                  <a:gd name="T30" fmla="*/ 10 w 44"/>
                  <a:gd name="T31" fmla="*/ 22 h 56"/>
                  <a:gd name="T32" fmla="*/ 10 w 44"/>
                  <a:gd name="T33" fmla="*/ 56 h 56"/>
                  <a:gd name="T34" fmla="*/ 0 w 44"/>
                  <a:gd name="T35" fmla="*/ 56 h 56"/>
                  <a:gd name="T36" fmla="*/ 0 w 44"/>
                  <a:gd name="T37" fmla="*/ 0 h 56"/>
                  <a:gd name="T38" fmla="*/ 10 w 44"/>
                  <a:gd name="T39" fmla="*/ 0 h 56"/>
                  <a:gd name="T40" fmla="*/ 10 w 44"/>
                  <a:gd name="T41" fmla="*/ 6 h 56"/>
                  <a:gd name="T42" fmla="*/ 10 w 44"/>
                  <a:gd name="T43" fmla="*/ 6 h 56"/>
                  <a:gd name="T44" fmla="*/ 12 w 44"/>
                  <a:gd name="T45" fmla="*/ 2 h 56"/>
                  <a:gd name="T46" fmla="*/ 12 w 44"/>
                  <a:gd name="T47" fmla="*/ 2 h 56"/>
                  <a:gd name="T48" fmla="*/ 16 w 44"/>
                  <a:gd name="T49" fmla="*/ 0 h 56"/>
                  <a:gd name="T50" fmla="*/ 16 w 44"/>
                  <a:gd name="T51" fmla="*/ 0 h 56"/>
                  <a:gd name="T52" fmla="*/ 20 w 44"/>
                  <a:gd name="T53" fmla="*/ 0 h 56"/>
                  <a:gd name="T54" fmla="*/ 20 w 44"/>
                  <a:gd name="T55" fmla="*/ 0 h 56"/>
                  <a:gd name="T56" fmla="*/ 24 w 44"/>
                  <a:gd name="T57" fmla="*/ 0 h 56"/>
                  <a:gd name="T58" fmla="*/ 24 w 44"/>
                  <a:gd name="T59" fmla="*/ 0 h 56"/>
                  <a:gd name="T60" fmla="*/ 32 w 44"/>
                  <a:gd name="T61" fmla="*/ 0 h 56"/>
                  <a:gd name="T62" fmla="*/ 32 w 44"/>
                  <a:gd name="T63" fmla="*/ 0 h 56"/>
                  <a:gd name="T64" fmla="*/ 38 w 44"/>
                  <a:gd name="T65" fmla="*/ 6 h 56"/>
                  <a:gd name="T66" fmla="*/ 38 w 44"/>
                  <a:gd name="T67" fmla="*/ 6 h 56"/>
                  <a:gd name="T68" fmla="*/ 42 w 44"/>
                  <a:gd name="T69" fmla="*/ 12 h 56"/>
                  <a:gd name="T70" fmla="*/ 42 w 44"/>
                  <a:gd name="T71" fmla="*/ 12 h 56"/>
                  <a:gd name="T72" fmla="*/ 44 w 44"/>
                  <a:gd name="T73" fmla="*/ 24 h 56"/>
                  <a:gd name="T74" fmla="*/ 44 w 44"/>
                  <a:gd name="T75" fmla="*/ 56 h 56"/>
                  <a:gd name="T76" fmla="*/ 32 w 44"/>
                  <a:gd name="T7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56">
                    <a:moveTo>
                      <a:pt x="32" y="56"/>
                    </a:moveTo>
                    <a:lnTo>
                      <a:pt x="32" y="24"/>
                    </a:lnTo>
                    <a:lnTo>
                      <a:pt x="32" y="24"/>
                    </a:lnTo>
                    <a:lnTo>
                      <a:pt x="32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22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44" y="24"/>
                    </a:lnTo>
                    <a:lnTo>
                      <a:pt x="44" y="56"/>
                    </a:lnTo>
                    <a:lnTo>
                      <a:pt x="32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56" name="Freeform 52"/>
              <p:cNvSpPr>
                <a:spLocks/>
              </p:cNvSpPr>
              <p:nvPr/>
            </p:nvSpPr>
            <p:spPr bwMode="auto">
              <a:xfrm>
                <a:off x="5842000" y="5284788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8 h 56"/>
                  <a:gd name="T6" fmla="*/ 14 w 42"/>
                  <a:gd name="T7" fmla="*/ 10 h 56"/>
                  <a:gd name="T8" fmla="*/ 12 w 42"/>
                  <a:gd name="T9" fmla="*/ 14 h 56"/>
                  <a:gd name="T10" fmla="*/ 12 w 42"/>
                  <a:gd name="T11" fmla="*/ 16 h 56"/>
                  <a:gd name="T12" fmla="*/ 14 w 42"/>
                  <a:gd name="T13" fmla="*/ 18 h 56"/>
                  <a:gd name="T14" fmla="*/ 18 w 42"/>
                  <a:gd name="T15" fmla="*/ 20 h 56"/>
                  <a:gd name="T16" fmla="*/ 22 w 42"/>
                  <a:gd name="T17" fmla="*/ 22 h 56"/>
                  <a:gd name="T18" fmla="*/ 30 w 42"/>
                  <a:gd name="T19" fmla="*/ 26 h 56"/>
                  <a:gd name="T20" fmla="*/ 36 w 42"/>
                  <a:gd name="T21" fmla="*/ 28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4 w 42"/>
                  <a:gd name="T29" fmla="*/ 52 h 56"/>
                  <a:gd name="T30" fmla="*/ 28 w 42"/>
                  <a:gd name="T31" fmla="*/ 56 h 56"/>
                  <a:gd name="T32" fmla="*/ 20 w 42"/>
                  <a:gd name="T33" fmla="*/ 56 h 56"/>
                  <a:gd name="T34" fmla="*/ 10 w 42"/>
                  <a:gd name="T35" fmla="*/ 54 h 56"/>
                  <a:gd name="T36" fmla="*/ 0 w 42"/>
                  <a:gd name="T37" fmla="*/ 50 h 56"/>
                  <a:gd name="T38" fmla="*/ 4 w 42"/>
                  <a:gd name="T39" fmla="*/ 42 h 56"/>
                  <a:gd name="T40" fmla="*/ 12 w 42"/>
                  <a:gd name="T41" fmla="*/ 46 h 56"/>
                  <a:gd name="T42" fmla="*/ 20 w 42"/>
                  <a:gd name="T43" fmla="*/ 46 h 56"/>
                  <a:gd name="T44" fmla="*/ 28 w 42"/>
                  <a:gd name="T45" fmla="*/ 44 h 56"/>
                  <a:gd name="T46" fmla="*/ 30 w 42"/>
                  <a:gd name="T47" fmla="*/ 40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2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6 w 42"/>
                  <a:gd name="T67" fmla="*/ 2 h 56"/>
                  <a:gd name="T68" fmla="*/ 12 w 42"/>
                  <a:gd name="T69" fmla="*/ 0 h 56"/>
                  <a:gd name="T70" fmla="*/ 20 w 42"/>
                  <a:gd name="T71" fmla="*/ 0 h 56"/>
                  <a:gd name="T72" fmla="*/ 30 w 42"/>
                  <a:gd name="T73" fmla="*/ 0 h 56"/>
                  <a:gd name="T74" fmla="*/ 38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38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20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0" y="50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8" y="6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57" name="Freeform 53"/>
              <p:cNvSpPr>
                <a:spLocks/>
              </p:cNvSpPr>
              <p:nvPr/>
            </p:nvSpPr>
            <p:spPr bwMode="auto">
              <a:xfrm>
                <a:off x="5915025" y="5284788"/>
                <a:ext cx="111125" cy="88900"/>
              </a:xfrm>
              <a:custGeom>
                <a:avLst/>
                <a:gdLst>
                  <a:gd name="T0" fmla="*/ 54 w 70"/>
                  <a:gd name="T1" fmla="*/ 56 h 56"/>
                  <a:gd name="T2" fmla="*/ 46 w 70"/>
                  <a:gd name="T3" fmla="*/ 56 h 56"/>
                  <a:gd name="T4" fmla="*/ 34 w 70"/>
                  <a:gd name="T5" fmla="*/ 16 h 56"/>
                  <a:gd name="T6" fmla="*/ 24 w 70"/>
                  <a:gd name="T7" fmla="*/ 56 h 56"/>
                  <a:gd name="T8" fmla="*/ 16 w 70"/>
                  <a:gd name="T9" fmla="*/ 56 h 56"/>
                  <a:gd name="T10" fmla="*/ 0 w 70"/>
                  <a:gd name="T11" fmla="*/ 0 h 56"/>
                  <a:gd name="T12" fmla="*/ 12 w 70"/>
                  <a:gd name="T13" fmla="*/ 0 h 56"/>
                  <a:gd name="T14" fmla="*/ 20 w 70"/>
                  <a:gd name="T15" fmla="*/ 38 h 56"/>
                  <a:gd name="T16" fmla="*/ 30 w 70"/>
                  <a:gd name="T17" fmla="*/ 0 h 56"/>
                  <a:gd name="T18" fmla="*/ 40 w 70"/>
                  <a:gd name="T19" fmla="*/ 0 h 56"/>
                  <a:gd name="T20" fmla="*/ 50 w 70"/>
                  <a:gd name="T21" fmla="*/ 38 h 56"/>
                  <a:gd name="T22" fmla="*/ 58 w 70"/>
                  <a:gd name="T23" fmla="*/ 0 h 56"/>
                  <a:gd name="T24" fmla="*/ 70 w 70"/>
                  <a:gd name="T25" fmla="*/ 0 h 56"/>
                  <a:gd name="T26" fmla="*/ 54 w 70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56">
                    <a:moveTo>
                      <a:pt x="54" y="56"/>
                    </a:moveTo>
                    <a:lnTo>
                      <a:pt x="46" y="56"/>
                    </a:lnTo>
                    <a:lnTo>
                      <a:pt x="34" y="1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0" y="38"/>
                    </a:lnTo>
                    <a:lnTo>
                      <a:pt x="58" y="0"/>
                    </a:lnTo>
                    <a:lnTo>
                      <a:pt x="70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58" name="Freeform 54"/>
              <p:cNvSpPr>
                <a:spLocks noEditPoints="1"/>
              </p:cNvSpPr>
              <p:nvPr/>
            </p:nvSpPr>
            <p:spPr bwMode="auto">
              <a:xfrm>
                <a:off x="6035675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18 w 46"/>
                  <a:gd name="T11" fmla="*/ 46 h 56"/>
                  <a:gd name="T12" fmla="*/ 24 w 46"/>
                  <a:gd name="T13" fmla="*/ 46 h 56"/>
                  <a:gd name="T14" fmla="*/ 26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28 w 46"/>
                  <a:gd name="T29" fmla="*/ 56 h 56"/>
                  <a:gd name="T30" fmla="*/ 22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48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0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4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59" name="Freeform 55"/>
              <p:cNvSpPr>
                <a:spLocks/>
              </p:cNvSpPr>
              <p:nvPr/>
            </p:nvSpPr>
            <p:spPr bwMode="auto">
              <a:xfrm>
                <a:off x="6127750" y="5284788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6 w 32"/>
                  <a:gd name="T13" fmla="*/ 10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0 w 32"/>
                  <a:gd name="T21" fmla="*/ 24 h 56"/>
                  <a:gd name="T22" fmla="*/ 10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0 w 32"/>
                  <a:gd name="T29" fmla="*/ 0 h 56"/>
                  <a:gd name="T30" fmla="*/ 10 w 32"/>
                  <a:gd name="T31" fmla="*/ 6 h 56"/>
                  <a:gd name="T32" fmla="*/ 10 w 32"/>
                  <a:gd name="T33" fmla="*/ 6 h 56"/>
                  <a:gd name="T34" fmla="*/ 12 w 32"/>
                  <a:gd name="T35" fmla="*/ 2 h 56"/>
                  <a:gd name="T36" fmla="*/ 12 w 32"/>
                  <a:gd name="T37" fmla="*/ 2 h 56"/>
                  <a:gd name="T38" fmla="*/ 16 w 32"/>
                  <a:gd name="T39" fmla="*/ 0 h 56"/>
                  <a:gd name="T40" fmla="*/ 16 w 32"/>
                  <a:gd name="T41" fmla="*/ 0 h 56"/>
                  <a:gd name="T42" fmla="*/ 20 w 32"/>
                  <a:gd name="T43" fmla="*/ 0 h 56"/>
                  <a:gd name="T44" fmla="*/ 20 w 32"/>
                  <a:gd name="T45" fmla="*/ 0 h 56"/>
                  <a:gd name="T46" fmla="*/ 22 w 32"/>
                  <a:gd name="T47" fmla="*/ 0 h 56"/>
                  <a:gd name="T48" fmla="*/ 22 w 32"/>
                  <a:gd name="T49" fmla="*/ 0 h 56"/>
                  <a:gd name="T50" fmla="*/ 28 w 32"/>
                  <a:gd name="T51" fmla="*/ 0 h 56"/>
                  <a:gd name="T52" fmla="*/ 28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0" y="24"/>
                    </a:lnTo>
                    <a:lnTo>
                      <a:pt x="10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60" name="Freeform 56"/>
              <p:cNvSpPr>
                <a:spLocks/>
              </p:cNvSpPr>
              <p:nvPr/>
            </p:nvSpPr>
            <p:spPr bwMode="auto">
              <a:xfrm>
                <a:off x="6172200" y="5348288"/>
                <a:ext cx="25400" cy="25400"/>
              </a:xfrm>
              <a:custGeom>
                <a:avLst/>
                <a:gdLst>
                  <a:gd name="T0" fmla="*/ 16 w 16"/>
                  <a:gd name="T1" fmla="*/ 8 h 16"/>
                  <a:gd name="T2" fmla="*/ 16 w 16"/>
                  <a:gd name="T3" fmla="*/ 8 h 16"/>
                  <a:gd name="T4" fmla="*/ 16 w 16"/>
                  <a:gd name="T5" fmla="*/ 12 h 16"/>
                  <a:gd name="T6" fmla="*/ 16 w 16"/>
                  <a:gd name="T7" fmla="*/ 12 h 16"/>
                  <a:gd name="T8" fmla="*/ 14 w 16"/>
                  <a:gd name="T9" fmla="*/ 14 h 16"/>
                  <a:gd name="T10" fmla="*/ 14 w 16"/>
                  <a:gd name="T11" fmla="*/ 14 h 16"/>
                  <a:gd name="T12" fmla="*/ 12 w 16"/>
                  <a:gd name="T13" fmla="*/ 16 h 16"/>
                  <a:gd name="T14" fmla="*/ 12 w 16"/>
                  <a:gd name="T15" fmla="*/ 16 h 16"/>
                  <a:gd name="T16" fmla="*/ 8 w 16"/>
                  <a:gd name="T17" fmla="*/ 16 h 16"/>
                  <a:gd name="T18" fmla="*/ 8 w 16"/>
                  <a:gd name="T19" fmla="*/ 16 h 16"/>
                  <a:gd name="T20" fmla="*/ 6 w 16"/>
                  <a:gd name="T21" fmla="*/ 16 h 16"/>
                  <a:gd name="T22" fmla="*/ 6 w 16"/>
                  <a:gd name="T23" fmla="*/ 16 h 16"/>
                  <a:gd name="T24" fmla="*/ 2 w 16"/>
                  <a:gd name="T25" fmla="*/ 14 h 16"/>
                  <a:gd name="T26" fmla="*/ 2 w 16"/>
                  <a:gd name="T27" fmla="*/ 14 h 16"/>
                  <a:gd name="T28" fmla="*/ 0 w 16"/>
                  <a:gd name="T29" fmla="*/ 12 h 16"/>
                  <a:gd name="T30" fmla="*/ 0 w 16"/>
                  <a:gd name="T31" fmla="*/ 12 h 16"/>
                  <a:gd name="T32" fmla="*/ 0 w 16"/>
                  <a:gd name="T33" fmla="*/ 8 h 16"/>
                  <a:gd name="T34" fmla="*/ 0 w 16"/>
                  <a:gd name="T35" fmla="*/ 8 h 16"/>
                  <a:gd name="T36" fmla="*/ 0 w 16"/>
                  <a:gd name="T37" fmla="*/ 4 h 16"/>
                  <a:gd name="T38" fmla="*/ 0 w 16"/>
                  <a:gd name="T39" fmla="*/ 4 h 16"/>
                  <a:gd name="T40" fmla="*/ 2 w 16"/>
                  <a:gd name="T41" fmla="*/ 2 h 16"/>
                  <a:gd name="T42" fmla="*/ 2 w 16"/>
                  <a:gd name="T43" fmla="*/ 2 h 16"/>
                  <a:gd name="T44" fmla="*/ 6 w 16"/>
                  <a:gd name="T45" fmla="*/ 0 h 16"/>
                  <a:gd name="T46" fmla="*/ 6 w 16"/>
                  <a:gd name="T47" fmla="*/ 0 h 16"/>
                  <a:gd name="T48" fmla="*/ 8 w 16"/>
                  <a:gd name="T49" fmla="*/ 0 h 16"/>
                  <a:gd name="T50" fmla="*/ 8 w 16"/>
                  <a:gd name="T51" fmla="*/ 0 h 16"/>
                  <a:gd name="T52" fmla="*/ 12 w 16"/>
                  <a:gd name="T53" fmla="*/ 0 h 16"/>
                  <a:gd name="T54" fmla="*/ 12 w 16"/>
                  <a:gd name="T55" fmla="*/ 0 h 16"/>
                  <a:gd name="T56" fmla="*/ 14 w 16"/>
                  <a:gd name="T57" fmla="*/ 2 h 16"/>
                  <a:gd name="T58" fmla="*/ 14 w 16"/>
                  <a:gd name="T59" fmla="*/ 2 h 16"/>
                  <a:gd name="T60" fmla="*/ 16 w 16"/>
                  <a:gd name="T61" fmla="*/ 4 h 16"/>
                  <a:gd name="T62" fmla="*/ 16 w 16"/>
                  <a:gd name="T63" fmla="*/ 4 h 16"/>
                  <a:gd name="T64" fmla="*/ 16 w 16"/>
                  <a:gd name="T65" fmla="*/ 8 h 16"/>
                  <a:gd name="T66" fmla="*/ 16 w 16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61" name="Freeform 57"/>
              <p:cNvSpPr>
                <a:spLocks/>
              </p:cNvSpPr>
              <p:nvPr/>
            </p:nvSpPr>
            <p:spPr bwMode="auto">
              <a:xfrm>
                <a:off x="6257925" y="5256213"/>
                <a:ext cx="85725" cy="117475"/>
              </a:xfrm>
              <a:custGeom>
                <a:avLst/>
                <a:gdLst>
                  <a:gd name="T0" fmla="*/ 32 w 54"/>
                  <a:gd name="T1" fmla="*/ 10 h 74"/>
                  <a:gd name="T2" fmla="*/ 32 w 54"/>
                  <a:gd name="T3" fmla="*/ 74 h 74"/>
                  <a:gd name="T4" fmla="*/ 20 w 54"/>
                  <a:gd name="T5" fmla="*/ 74 h 74"/>
                  <a:gd name="T6" fmla="*/ 20 w 54"/>
                  <a:gd name="T7" fmla="*/ 10 h 74"/>
                  <a:gd name="T8" fmla="*/ 0 w 54"/>
                  <a:gd name="T9" fmla="*/ 10 h 74"/>
                  <a:gd name="T10" fmla="*/ 0 w 54"/>
                  <a:gd name="T11" fmla="*/ 0 h 74"/>
                  <a:gd name="T12" fmla="*/ 54 w 54"/>
                  <a:gd name="T13" fmla="*/ 0 h 74"/>
                  <a:gd name="T14" fmla="*/ 54 w 54"/>
                  <a:gd name="T15" fmla="*/ 10 h 74"/>
                  <a:gd name="T16" fmla="*/ 32 w 54"/>
                  <a:gd name="T17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74">
                    <a:moveTo>
                      <a:pt x="32" y="10"/>
                    </a:moveTo>
                    <a:lnTo>
                      <a:pt x="32" y="74"/>
                    </a:lnTo>
                    <a:lnTo>
                      <a:pt x="20" y="74"/>
                    </a:lnTo>
                    <a:lnTo>
                      <a:pt x="20" y="10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54" y="0"/>
                    </a:lnTo>
                    <a:lnTo>
                      <a:pt x="54" y="10"/>
                    </a:lnTo>
                    <a:lnTo>
                      <a:pt x="32" y="1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62" name="Freeform 58"/>
              <p:cNvSpPr>
                <a:spLocks/>
              </p:cNvSpPr>
              <p:nvPr/>
            </p:nvSpPr>
            <p:spPr bwMode="auto">
              <a:xfrm>
                <a:off x="6356350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2 w 44"/>
                  <a:gd name="T7" fmla="*/ 40 h 78"/>
                  <a:gd name="T8" fmla="*/ 30 w 44"/>
                  <a:gd name="T9" fmla="*/ 34 h 78"/>
                  <a:gd name="T10" fmla="*/ 30 w 44"/>
                  <a:gd name="T11" fmla="*/ 34 h 78"/>
                  <a:gd name="T12" fmla="*/ 28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2 w 44"/>
                  <a:gd name="T31" fmla="*/ 44 h 78"/>
                  <a:gd name="T32" fmla="*/ 12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2 w 44"/>
                  <a:gd name="T39" fmla="*/ 0 h 78"/>
                  <a:gd name="T40" fmla="*/ 12 w 44"/>
                  <a:gd name="T41" fmla="*/ 28 h 78"/>
                  <a:gd name="T42" fmla="*/ 12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6 w 44"/>
                  <a:gd name="T49" fmla="*/ 22 h 78"/>
                  <a:gd name="T50" fmla="*/ 16 w 44"/>
                  <a:gd name="T51" fmla="*/ 22 h 78"/>
                  <a:gd name="T52" fmla="*/ 20 w 44"/>
                  <a:gd name="T53" fmla="*/ 22 h 78"/>
                  <a:gd name="T54" fmla="*/ 20 w 44"/>
                  <a:gd name="T55" fmla="*/ 22 h 78"/>
                  <a:gd name="T56" fmla="*/ 24 w 44"/>
                  <a:gd name="T57" fmla="*/ 22 h 78"/>
                  <a:gd name="T58" fmla="*/ 24 w 44"/>
                  <a:gd name="T59" fmla="*/ 22 h 78"/>
                  <a:gd name="T60" fmla="*/ 34 w 44"/>
                  <a:gd name="T61" fmla="*/ 22 h 78"/>
                  <a:gd name="T62" fmla="*/ 34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4 w 44"/>
                  <a:gd name="T69" fmla="*/ 36 h 78"/>
                  <a:gd name="T70" fmla="*/ 44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2" y="4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4"/>
                    </a:lnTo>
                    <a:lnTo>
                      <a:pt x="12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2" y="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63" name="Freeform 59"/>
              <p:cNvSpPr>
                <a:spLocks noEditPoints="1"/>
              </p:cNvSpPr>
              <p:nvPr/>
            </p:nvSpPr>
            <p:spPr bwMode="auto">
              <a:xfrm>
                <a:off x="6445250" y="5284788"/>
                <a:ext cx="73025" cy="88900"/>
              </a:xfrm>
              <a:custGeom>
                <a:avLst/>
                <a:gdLst>
                  <a:gd name="T0" fmla="*/ 46 w 46"/>
                  <a:gd name="T1" fmla="*/ 26 h 56"/>
                  <a:gd name="T2" fmla="*/ 46 w 46"/>
                  <a:gd name="T3" fmla="*/ 30 h 56"/>
                  <a:gd name="T4" fmla="*/ 10 w 46"/>
                  <a:gd name="T5" fmla="*/ 32 h 56"/>
                  <a:gd name="T6" fmla="*/ 12 w 46"/>
                  <a:gd name="T7" fmla="*/ 38 h 56"/>
                  <a:gd name="T8" fmla="*/ 14 w 46"/>
                  <a:gd name="T9" fmla="*/ 42 h 56"/>
                  <a:gd name="T10" fmla="*/ 18 w 46"/>
                  <a:gd name="T11" fmla="*/ 46 h 56"/>
                  <a:gd name="T12" fmla="*/ 24 w 46"/>
                  <a:gd name="T13" fmla="*/ 46 h 56"/>
                  <a:gd name="T14" fmla="*/ 26 w 46"/>
                  <a:gd name="T15" fmla="*/ 46 h 56"/>
                  <a:gd name="T16" fmla="*/ 30 w 46"/>
                  <a:gd name="T17" fmla="*/ 46 h 56"/>
                  <a:gd name="T18" fmla="*/ 32 w 46"/>
                  <a:gd name="T19" fmla="*/ 44 h 56"/>
                  <a:gd name="T20" fmla="*/ 36 w 46"/>
                  <a:gd name="T21" fmla="*/ 42 h 56"/>
                  <a:gd name="T22" fmla="*/ 42 w 46"/>
                  <a:gd name="T23" fmla="*/ 48 h 56"/>
                  <a:gd name="T24" fmla="*/ 38 w 46"/>
                  <a:gd name="T25" fmla="*/ 52 h 56"/>
                  <a:gd name="T26" fmla="*/ 34 w 46"/>
                  <a:gd name="T27" fmla="*/ 54 h 56"/>
                  <a:gd name="T28" fmla="*/ 28 w 46"/>
                  <a:gd name="T29" fmla="*/ 56 h 56"/>
                  <a:gd name="T30" fmla="*/ 22 w 46"/>
                  <a:gd name="T31" fmla="*/ 56 h 56"/>
                  <a:gd name="T32" fmla="*/ 16 w 46"/>
                  <a:gd name="T33" fmla="*/ 56 h 56"/>
                  <a:gd name="T34" fmla="*/ 10 w 46"/>
                  <a:gd name="T35" fmla="*/ 52 h 56"/>
                  <a:gd name="T36" fmla="*/ 6 w 46"/>
                  <a:gd name="T37" fmla="*/ 48 h 56"/>
                  <a:gd name="T38" fmla="*/ 2 w 46"/>
                  <a:gd name="T39" fmla="*/ 44 h 56"/>
                  <a:gd name="T40" fmla="*/ 0 w 46"/>
                  <a:gd name="T41" fmla="*/ 36 h 56"/>
                  <a:gd name="T42" fmla="*/ 0 w 46"/>
                  <a:gd name="T43" fmla="*/ 28 h 56"/>
                  <a:gd name="T44" fmla="*/ 0 w 46"/>
                  <a:gd name="T45" fmla="*/ 16 h 56"/>
                  <a:gd name="T46" fmla="*/ 6 w 46"/>
                  <a:gd name="T47" fmla="*/ 6 h 56"/>
                  <a:gd name="T48" fmla="*/ 14 w 46"/>
                  <a:gd name="T49" fmla="*/ 0 h 56"/>
                  <a:gd name="T50" fmla="*/ 24 w 46"/>
                  <a:gd name="T51" fmla="*/ 0 h 56"/>
                  <a:gd name="T52" fmla="*/ 34 w 46"/>
                  <a:gd name="T53" fmla="*/ 2 h 56"/>
                  <a:gd name="T54" fmla="*/ 40 w 46"/>
                  <a:gd name="T55" fmla="*/ 8 h 56"/>
                  <a:gd name="T56" fmla="*/ 44 w 46"/>
                  <a:gd name="T57" fmla="*/ 16 h 56"/>
                  <a:gd name="T58" fmla="*/ 46 w 46"/>
                  <a:gd name="T59" fmla="*/ 26 h 56"/>
                  <a:gd name="T60" fmla="*/ 36 w 46"/>
                  <a:gd name="T61" fmla="*/ 22 h 56"/>
                  <a:gd name="T62" fmla="*/ 34 w 46"/>
                  <a:gd name="T63" fmla="*/ 18 h 56"/>
                  <a:gd name="T64" fmla="*/ 32 w 46"/>
                  <a:gd name="T65" fmla="*/ 12 h 56"/>
                  <a:gd name="T66" fmla="*/ 28 w 46"/>
                  <a:gd name="T67" fmla="*/ 10 h 56"/>
                  <a:gd name="T68" fmla="*/ 22 w 46"/>
                  <a:gd name="T69" fmla="*/ 8 h 56"/>
                  <a:gd name="T70" fmla="*/ 18 w 46"/>
                  <a:gd name="T71" fmla="*/ 10 h 56"/>
                  <a:gd name="T72" fmla="*/ 14 w 46"/>
                  <a:gd name="T73" fmla="*/ 12 h 56"/>
                  <a:gd name="T74" fmla="*/ 12 w 46"/>
                  <a:gd name="T75" fmla="*/ 16 h 56"/>
                  <a:gd name="T76" fmla="*/ 10 w 46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" h="56">
                    <a:moveTo>
                      <a:pt x="46" y="26"/>
                    </a:moveTo>
                    <a:lnTo>
                      <a:pt x="46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8" y="46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0" y="8"/>
                    </a:lnTo>
                    <a:lnTo>
                      <a:pt x="40" y="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6" y="26"/>
                    </a:lnTo>
                    <a:lnTo>
                      <a:pt x="46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4" y="18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64" name="Freeform 60"/>
              <p:cNvSpPr>
                <a:spLocks noEditPoints="1"/>
              </p:cNvSpPr>
              <p:nvPr/>
            </p:nvSpPr>
            <p:spPr bwMode="auto">
              <a:xfrm>
                <a:off x="6578600" y="5249863"/>
                <a:ext cx="73025" cy="123825"/>
              </a:xfrm>
              <a:custGeom>
                <a:avLst/>
                <a:gdLst>
                  <a:gd name="T0" fmla="*/ 46 w 46"/>
                  <a:gd name="T1" fmla="*/ 50 h 78"/>
                  <a:gd name="T2" fmla="*/ 44 w 46"/>
                  <a:gd name="T3" fmla="*/ 62 h 78"/>
                  <a:gd name="T4" fmla="*/ 40 w 46"/>
                  <a:gd name="T5" fmla="*/ 72 h 78"/>
                  <a:gd name="T6" fmla="*/ 32 w 46"/>
                  <a:gd name="T7" fmla="*/ 76 h 78"/>
                  <a:gd name="T8" fmla="*/ 24 w 46"/>
                  <a:gd name="T9" fmla="*/ 78 h 78"/>
                  <a:gd name="T10" fmla="*/ 16 w 46"/>
                  <a:gd name="T11" fmla="*/ 76 h 78"/>
                  <a:gd name="T12" fmla="*/ 10 w 46"/>
                  <a:gd name="T13" fmla="*/ 78 h 78"/>
                  <a:gd name="T14" fmla="*/ 0 w 46"/>
                  <a:gd name="T15" fmla="*/ 6 h 78"/>
                  <a:gd name="T16" fmla="*/ 10 w 46"/>
                  <a:gd name="T17" fmla="*/ 28 h 78"/>
                  <a:gd name="T18" fmla="*/ 14 w 46"/>
                  <a:gd name="T19" fmla="*/ 24 h 78"/>
                  <a:gd name="T20" fmla="*/ 16 w 46"/>
                  <a:gd name="T21" fmla="*/ 24 h 78"/>
                  <a:gd name="T22" fmla="*/ 20 w 46"/>
                  <a:gd name="T23" fmla="*/ 22 h 78"/>
                  <a:gd name="T24" fmla="*/ 24 w 46"/>
                  <a:gd name="T25" fmla="*/ 22 h 78"/>
                  <a:gd name="T26" fmla="*/ 34 w 46"/>
                  <a:gd name="T27" fmla="*/ 22 h 78"/>
                  <a:gd name="T28" fmla="*/ 40 w 46"/>
                  <a:gd name="T29" fmla="*/ 28 h 78"/>
                  <a:gd name="T30" fmla="*/ 44 w 46"/>
                  <a:gd name="T31" fmla="*/ 38 h 78"/>
                  <a:gd name="T32" fmla="*/ 46 w 46"/>
                  <a:gd name="T33" fmla="*/ 50 h 78"/>
                  <a:gd name="T34" fmla="*/ 36 w 46"/>
                  <a:gd name="T35" fmla="*/ 50 h 78"/>
                  <a:gd name="T36" fmla="*/ 34 w 46"/>
                  <a:gd name="T37" fmla="*/ 42 h 78"/>
                  <a:gd name="T38" fmla="*/ 32 w 46"/>
                  <a:gd name="T39" fmla="*/ 36 h 78"/>
                  <a:gd name="T40" fmla="*/ 22 w 46"/>
                  <a:gd name="T41" fmla="*/ 30 h 78"/>
                  <a:gd name="T42" fmla="*/ 20 w 46"/>
                  <a:gd name="T43" fmla="*/ 32 h 78"/>
                  <a:gd name="T44" fmla="*/ 16 w 46"/>
                  <a:gd name="T45" fmla="*/ 34 h 78"/>
                  <a:gd name="T46" fmla="*/ 12 w 46"/>
                  <a:gd name="T47" fmla="*/ 36 h 78"/>
                  <a:gd name="T48" fmla="*/ 10 w 46"/>
                  <a:gd name="T49" fmla="*/ 38 h 78"/>
                  <a:gd name="T50" fmla="*/ 10 w 46"/>
                  <a:gd name="T51" fmla="*/ 62 h 78"/>
                  <a:gd name="T52" fmla="*/ 12 w 46"/>
                  <a:gd name="T53" fmla="*/ 64 h 78"/>
                  <a:gd name="T54" fmla="*/ 16 w 46"/>
                  <a:gd name="T55" fmla="*/ 66 h 78"/>
                  <a:gd name="T56" fmla="*/ 20 w 46"/>
                  <a:gd name="T57" fmla="*/ 68 h 78"/>
                  <a:gd name="T58" fmla="*/ 24 w 46"/>
                  <a:gd name="T59" fmla="*/ 68 h 78"/>
                  <a:gd name="T60" fmla="*/ 32 w 46"/>
                  <a:gd name="T61" fmla="*/ 64 h 78"/>
                  <a:gd name="T62" fmla="*/ 34 w 46"/>
                  <a:gd name="T63" fmla="*/ 58 h 78"/>
                  <a:gd name="T64" fmla="*/ 36 w 46"/>
                  <a:gd name="T65" fmla="*/ 5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78">
                    <a:moveTo>
                      <a:pt x="46" y="50"/>
                    </a:moveTo>
                    <a:lnTo>
                      <a:pt x="46" y="50"/>
                    </a:lnTo>
                    <a:lnTo>
                      <a:pt x="44" y="62"/>
                    </a:lnTo>
                    <a:lnTo>
                      <a:pt x="44" y="6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2" y="76"/>
                    </a:lnTo>
                    <a:lnTo>
                      <a:pt x="32" y="76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16" y="76"/>
                    </a:lnTo>
                    <a:lnTo>
                      <a:pt x="16" y="76"/>
                    </a:lnTo>
                    <a:lnTo>
                      <a:pt x="10" y="72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36" y="50"/>
                    </a:moveTo>
                    <a:lnTo>
                      <a:pt x="36" y="50"/>
                    </a:lnTo>
                    <a:lnTo>
                      <a:pt x="34" y="42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0" y="38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6" y="66"/>
                    </a:lnTo>
                    <a:lnTo>
                      <a:pt x="16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4" y="58"/>
                    </a:lnTo>
                    <a:lnTo>
                      <a:pt x="36" y="50"/>
                    </a:lnTo>
                    <a:lnTo>
                      <a:pt x="36" y="50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65" name="Freeform 61"/>
              <p:cNvSpPr>
                <a:spLocks noEditPoints="1"/>
              </p:cNvSpPr>
              <p:nvPr/>
            </p:nvSpPr>
            <p:spPr bwMode="auto">
              <a:xfrm>
                <a:off x="666432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2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4 w 48"/>
                  <a:gd name="T49" fmla="*/ 0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18 w 48"/>
                  <a:gd name="T71" fmla="*/ 10 h 56"/>
                  <a:gd name="T72" fmla="*/ 16 w 48"/>
                  <a:gd name="T73" fmla="*/ 12 h 56"/>
                  <a:gd name="T74" fmla="*/ 12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66" name="Freeform 62"/>
              <p:cNvSpPr>
                <a:spLocks/>
              </p:cNvSpPr>
              <p:nvPr/>
            </p:nvSpPr>
            <p:spPr bwMode="auto">
              <a:xfrm>
                <a:off x="6750050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4 w 32"/>
                  <a:gd name="T13" fmla="*/ 78 h 78"/>
                  <a:gd name="T14" fmla="*/ 14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67" name="Freeform 63"/>
              <p:cNvSpPr>
                <a:spLocks/>
              </p:cNvSpPr>
              <p:nvPr/>
            </p:nvSpPr>
            <p:spPr bwMode="auto">
              <a:xfrm>
                <a:off x="6810375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6 w 32"/>
                  <a:gd name="T13" fmla="*/ 78 h 78"/>
                  <a:gd name="T14" fmla="*/ 16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68" name="Freeform 64"/>
              <p:cNvSpPr>
                <a:spLocks noEditPoints="1"/>
              </p:cNvSpPr>
              <p:nvPr/>
            </p:nvSpPr>
            <p:spPr bwMode="auto">
              <a:xfrm>
                <a:off x="687387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6 w 48"/>
                  <a:gd name="T3" fmla="*/ 30 h 56"/>
                  <a:gd name="T4" fmla="*/ 10 w 48"/>
                  <a:gd name="T5" fmla="*/ 32 h 56"/>
                  <a:gd name="T6" fmla="*/ 12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4 w 48"/>
                  <a:gd name="T13" fmla="*/ 46 h 56"/>
                  <a:gd name="T14" fmla="*/ 28 w 48"/>
                  <a:gd name="T15" fmla="*/ 46 h 56"/>
                  <a:gd name="T16" fmla="*/ 30 w 48"/>
                  <a:gd name="T17" fmla="*/ 46 h 56"/>
                  <a:gd name="T18" fmla="*/ 34 w 48"/>
                  <a:gd name="T19" fmla="*/ 44 h 56"/>
                  <a:gd name="T20" fmla="*/ 36 w 48"/>
                  <a:gd name="T21" fmla="*/ 42 h 56"/>
                  <a:gd name="T22" fmla="*/ 42 w 48"/>
                  <a:gd name="T23" fmla="*/ 48 h 56"/>
                  <a:gd name="T24" fmla="*/ 38 w 48"/>
                  <a:gd name="T25" fmla="*/ 52 h 56"/>
                  <a:gd name="T26" fmla="*/ 34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6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0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6 w 48"/>
                  <a:gd name="T47" fmla="*/ 6 h 56"/>
                  <a:gd name="T48" fmla="*/ 14 w 48"/>
                  <a:gd name="T49" fmla="*/ 0 h 56"/>
                  <a:gd name="T50" fmla="*/ 24 w 48"/>
                  <a:gd name="T51" fmla="*/ 0 h 56"/>
                  <a:gd name="T52" fmla="*/ 34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6 w 48"/>
                  <a:gd name="T61" fmla="*/ 22 h 56"/>
                  <a:gd name="T62" fmla="*/ 36 w 48"/>
                  <a:gd name="T63" fmla="*/ 18 h 56"/>
                  <a:gd name="T64" fmla="*/ 32 w 48"/>
                  <a:gd name="T65" fmla="*/ 12 h 56"/>
                  <a:gd name="T66" fmla="*/ 28 w 48"/>
                  <a:gd name="T67" fmla="*/ 10 h 56"/>
                  <a:gd name="T68" fmla="*/ 24 w 48"/>
                  <a:gd name="T69" fmla="*/ 8 h 56"/>
                  <a:gd name="T70" fmla="*/ 18 w 48"/>
                  <a:gd name="T71" fmla="*/ 10 h 56"/>
                  <a:gd name="T72" fmla="*/ 14 w 48"/>
                  <a:gd name="T73" fmla="*/ 12 h 56"/>
                  <a:gd name="T74" fmla="*/ 12 w 48"/>
                  <a:gd name="T75" fmla="*/ 16 h 56"/>
                  <a:gd name="T76" fmla="*/ 10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6" y="30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10" y="32"/>
                    </a:lnTo>
                    <a:lnTo>
                      <a:pt x="10" y="32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6" y="22"/>
                    </a:moveTo>
                    <a:lnTo>
                      <a:pt x="36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0" y="22"/>
                    </a:lnTo>
                    <a:lnTo>
                      <a:pt x="36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69" name="Freeform 65"/>
              <p:cNvSpPr>
                <a:spLocks/>
              </p:cNvSpPr>
              <p:nvPr/>
            </p:nvSpPr>
            <p:spPr bwMode="auto">
              <a:xfrm>
                <a:off x="6965950" y="5284788"/>
                <a:ext cx="53975" cy="88900"/>
              </a:xfrm>
              <a:custGeom>
                <a:avLst/>
                <a:gdLst>
                  <a:gd name="T0" fmla="*/ 30 w 34"/>
                  <a:gd name="T1" fmla="*/ 12 h 56"/>
                  <a:gd name="T2" fmla="*/ 30 w 34"/>
                  <a:gd name="T3" fmla="*/ 12 h 56"/>
                  <a:gd name="T4" fmla="*/ 26 w 34"/>
                  <a:gd name="T5" fmla="*/ 10 h 56"/>
                  <a:gd name="T6" fmla="*/ 26 w 34"/>
                  <a:gd name="T7" fmla="*/ 10 h 56"/>
                  <a:gd name="T8" fmla="*/ 22 w 34"/>
                  <a:gd name="T9" fmla="*/ 10 h 56"/>
                  <a:gd name="T10" fmla="*/ 22 w 34"/>
                  <a:gd name="T11" fmla="*/ 10 h 56"/>
                  <a:gd name="T12" fmla="*/ 18 w 34"/>
                  <a:gd name="T13" fmla="*/ 10 h 56"/>
                  <a:gd name="T14" fmla="*/ 14 w 34"/>
                  <a:gd name="T15" fmla="*/ 14 h 56"/>
                  <a:gd name="T16" fmla="*/ 14 w 34"/>
                  <a:gd name="T17" fmla="*/ 14 h 56"/>
                  <a:gd name="T18" fmla="*/ 12 w 34"/>
                  <a:gd name="T19" fmla="*/ 18 h 56"/>
                  <a:gd name="T20" fmla="*/ 12 w 34"/>
                  <a:gd name="T21" fmla="*/ 24 h 56"/>
                  <a:gd name="T22" fmla="*/ 12 w 34"/>
                  <a:gd name="T23" fmla="*/ 56 h 56"/>
                  <a:gd name="T24" fmla="*/ 0 w 34"/>
                  <a:gd name="T25" fmla="*/ 56 h 56"/>
                  <a:gd name="T26" fmla="*/ 0 w 34"/>
                  <a:gd name="T27" fmla="*/ 0 h 56"/>
                  <a:gd name="T28" fmla="*/ 12 w 34"/>
                  <a:gd name="T29" fmla="*/ 0 h 56"/>
                  <a:gd name="T30" fmla="*/ 12 w 34"/>
                  <a:gd name="T31" fmla="*/ 6 h 56"/>
                  <a:gd name="T32" fmla="*/ 12 w 34"/>
                  <a:gd name="T33" fmla="*/ 6 h 56"/>
                  <a:gd name="T34" fmla="*/ 14 w 34"/>
                  <a:gd name="T35" fmla="*/ 2 h 56"/>
                  <a:gd name="T36" fmla="*/ 14 w 34"/>
                  <a:gd name="T37" fmla="*/ 2 h 56"/>
                  <a:gd name="T38" fmla="*/ 16 w 34"/>
                  <a:gd name="T39" fmla="*/ 0 h 56"/>
                  <a:gd name="T40" fmla="*/ 16 w 34"/>
                  <a:gd name="T41" fmla="*/ 0 h 56"/>
                  <a:gd name="T42" fmla="*/ 20 w 34"/>
                  <a:gd name="T43" fmla="*/ 0 h 56"/>
                  <a:gd name="T44" fmla="*/ 20 w 34"/>
                  <a:gd name="T45" fmla="*/ 0 h 56"/>
                  <a:gd name="T46" fmla="*/ 24 w 34"/>
                  <a:gd name="T47" fmla="*/ 0 h 56"/>
                  <a:gd name="T48" fmla="*/ 24 w 34"/>
                  <a:gd name="T49" fmla="*/ 0 h 56"/>
                  <a:gd name="T50" fmla="*/ 30 w 34"/>
                  <a:gd name="T51" fmla="*/ 0 h 56"/>
                  <a:gd name="T52" fmla="*/ 30 w 34"/>
                  <a:gd name="T53" fmla="*/ 0 h 56"/>
                  <a:gd name="T54" fmla="*/ 34 w 34"/>
                  <a:gd name="T55" fmla="*/ 2 h 56"/>
                  <a:gd name="T56" fmla="*/ 30 w 34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70" name="Freeform 66"/>
              <p:cNvSpPr>
                <a:spLocks/>
              </p:cNvSpPr>
              <p:nvPr/>
            </p:nvSpPr>
            <p:spPr bwMode="auto">
              <a:xfrm>
                <a:off x="7067550" y="5249863"/>
                <a:ext cx="50800" cy="123825"/>
              </a:xfrm>
              <a:custGeom>
                <a:avLst/>
                <a:gdLst>
                  <a:gd name="T0" fmla="*/ 30 w 32"/>
                  <a:gd name="T1" fmla="*/ 76 h 78"/>
                  <a:gd name="T2" fmla="*/ 30 w 32"/>
                  <a:gd name="T3" fmla="*/ 76 h 78"/>
                  <a:gd name="T4" fmla="*/ 26 w 32"/>
                  <a:gd name="T5" fmla="*/ 78 h 78"/>
                  <a:gd name="T6" fmla="*/ 26 w 32"/>
                  <a:gd name="T7" fmla="*/ 78 h 78"/>
                  <a:gd name="T8" fmla="*/ 20 w 32"/>
                  <a:gd name="T9" fmla="*/ 78 h 78"/>
                  <a:gd name="T10" fmla="*/ 20 w 32"/>
                  <a:gd name="T11" fmla="*/ 78 h 78"/>
                  <a:gd name="T12" fmla="*/ 14 w 32"/>
                  <a:gd name="T13" fmla="*/ 78 h 78"/>
                  <a:gd name="T14" fmla="*/ 14 w 32"/>
                  <a:gd name="T15" fmla="*/ 78 h 78"/>
                  <a:gd name="T16" fmla="*/ 12 w 32"/>
                  <a:gd name="T17" fmla="*/ 74 h 78"/>
                  <a:gd name="T18" fmla="*/ 12 w 32"/>
                  <a:gd name="T19" fmla="*/ 74 h 78"/>
                  <a:gd name="T20" fmla="*/ 8 w 32"/>
                  <a:gd name="T21" fmla="*/ 70 h 78"/>
                  <a:gd name="T22" fmla="*/ 8 w 32"/>
                  <a:gd name="T23" fmla="*/ 70 h 78"/>
                  <a:gd name="T24" fmla="*/ 8 w 32"/>
                  <a:gd name="T25" fmla="*/ 64 h 78"/>
                  <a:gd name="T26" fmla="*/ 8 w 32"/>
                  <a:gd name="T27" fmla="*/ 32 h 78"/>
                  <a:gd name="T28" fmla="*/ 0 w 32"/>
                  <a:gd name="T29" fmla="*/ 32 h 78"/>
                  <a:gd name="T30" fmla="*/ 0 w 32"/>
                  <a:gd name="T31" fmla="*/ 22 h 78"/>
                  <a:gd name="T32" fmla="*/ 8 w 32"/>
                  <a:gd name="T33" fmla="*/ 22 h 78"/>
                  <a:gd name="T34" fmla="*/ 8 w 32"/>
                  <a:gd name="T35" fmla="*/ 6 h 78"/>
                  <a:gd name="T36" fmla="*/ 18 w 32"/>
                  <a:gd name="T37" fmla="*/ 0 h 78"/>
                  <a:gd name="T38" fmla="*/ 18 w 32"/>
                  <a:gd name="T39" fmla="*/ 22 h 78"/>
                  <a:gd name="T40" fmla="*/ 32 w 32"/>
                  <a:gd name="T41" fmla="*/ 22 h 78"/>
                  <a:gd name="T42" fmla="*/ 32 w 32"/>
                  <a:gd name="T43" fmla="*/ 32 h 78"/>
                  <a:gd name="T44" fmla="*/ 18 w 32"/>
                  <a:gd name="T45" fmla="*/ 32 h 78"/>
                  <a:gd name="T46" fmla="*/ 18 w 32"/>
                  <a:gd name="T47" fmla="*/ 62 h 78"/>
                  <a:gd name="T48" fmla="*/ 18 w 32"/>
                  <a:gd name="T49" fmla="*/ 62 h 78"/>
                  <a:gd name="T50" fmla="*/ 18 w 32"/>
                  <a:gd name="T51" fmla="*/ 66 h 78"/>
                  <a:gd name="T52" fmla="*/ 18 w 32"/>
                  <a:gd name="T53" fmla="*/ 66 h 78"/>
                  <a:gd name="T54" fmla="*/ 20 w 32"/>
                  <a:gd name="T55" fmla="*/ 68 h 78"/>
                  <a:gd name="T56" fmla="*/ 20 w 32"/>
                  <a:gd name="T57" fmla="*/ 68 h 78"/>
                  <a:gd name="T58" fmla="*/ 22 w 32"/>
                  <a:gd name="T59" fmla="*/ 68 h 78"/>
                  <a:gd name="T60" fmla="*/ 22 w 32"/>
                  <a:gd name="T61" fmla="*/ 68 h 78"/>
                  <a:gd name="T62" fmla="*/ 24 w 32"/>
                  <a:gd name="T63" fmla="*/ 68 h 78"/>
                  <a:gd name="T64" fmla="*/ 24 w 32"/>
                  <a:gd name="T65" fmla="*/ 68 h 78"/>
                  <a:gd name="T66" fmla="*/ 28 w 32"/>
                  <a:gd name="T67" fmla="*/ 68 h 78"/>
                  <a:gd name="T68" fmla="*/ 28 w 32"/>
                  <a:gd name="T69" fmla="*/ 68 h 78"/>
                  <a:gd name="T70" fmla="*/ 32 w 32"/>
                  <a:gd name="T71" fmla="*/ 66 h 78"/>
                  <a:gd name="T72" fmla="*/ 30 w 32"/>
                  <a:gd name="T73" fmla="*/ 7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78">
                    <a:moveTo>
                      <a:pt x="30" y="76"/>
                    </a:moveTo>
                    <a:lnTo>
                      <a:pt x="30" y="76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2" y="74"/>
                    </a:lnTo>
                    <a:lnTo>
                      <a:pt x="12" y="74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64"/>
                    </a:lnTo>
                    <a:lnTo>
                      <a:pt x="8" y="32"/>
                    </a:lnTo>
                    <a:lnTo>
                      <a:pt x="0" y="32"/>
                    </a:lnTo>
                    <a:lnTo>
                      <a:pt x="0" y="22"/>
                    </a:lnTo>
                    <a:lnTo>
                      <a:pt x="8" y="22"/>
                    </a:lnTo>
                    <a:lnTo>
                      <a:pt x="8" y="6"/>
                    </a:lnTo>
                    <a:lnTo>
                      <a:pt x="18" y="0"/>
                    </a:lnTo>
                    <a:lnTo>
                      <a:pt x="18" y="22"/>
                    </a:lnTo>
                    <a:lnTo>
                      <a:pt x="32" y="22"/>
                    </a:lnTo>
                    <a:lnTo>
                      <a:pt x="32" y="32"/>
                    </a:lnTo>
                    <a:lnTo>
                      <a:pt x="18" y="32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6"/>
                    </a:lnTo>
                    <a:lnTo>
                      <a:pt x="18" y="66"/>
                    </a:lnTo>
                    <a:lnTo>
                      <a:pt x="20" y="68"/>
                    </a:lnTo>
                    <a:lnTo>
                      <a:pt x="20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8"/>
                    </a:lnTo>
                    <a:lnTo>
                      <a:pt x="24" y="68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32" y="66"/>
                    </a:lnTo>
                    <a:lnTo>
                      <a:pt x="30" y="7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71" name="Freeform 67"/>
              <p:cNvSpPr>
                <a:spLocks/>
              </p:cNvSpPr>
              <p:nvPr/>
            </p:nvSpPr>
            <p:spPr bwMode="auto">
              <a:xfrm>
                <a:off x="7137400" y="5249863"/>
                <a:ext cx="69850" cy="123825"/>
              </a:xfrm>
              <a:custGeom>
                <a:avLst/>
                <a:gdLst>
                  <a:gd name="T0" fmla="*/ 34 w 44"/>
                  <a:gd name="T1" fmla="*/ 78 h 78"/>
                  <a:gd name="T2" fmla="*/ 34 w 44"/>
                  <a:gd name="T3" fmla="*/ 46 h 78"/>
                  <a:gd name="T4" fmla="*/ 34 w 44"/>
                  <a:gd name="T5" fmla="*/ 46 h 78"/>
                  <a:gd name="T6" fmla="*/ 32 w 44"/>
                  <a:gd name="T7" fmla="*/ 40 h 78"/>
                  <a:gd name="T8" fmla="*/ 30 w 44"/>
                  <a:gd name="T9" fmla="*/ 34 h 78"/>
                  <a:gd name="T10" fmla="*/ 30 w 44"/>
                  <a:gd name="T11" fmla="*/ 34 h 78"/>
                  <a:gd name="T12" fmla="*/ 28 w 44"/>
                  <a:gd name="T13" fmla="*/ 32 h 78"/>
                  <a:gd name="T14" fmla="*/ 22 w 44"/>
                  <a:gd name="T15" fmla="*/ 30 h 78"/>
                  <a:gd name="T16" fmla="*/ 22 w 44"/>
                  <a:gd name="T17" fmla="*/ 30 h 78"/>
                  <a:gd name="T18" fmla="*/ 18 w 44"/>
                  <a:gd name="T19" fmla="*/ 32 h 78"/>
                  <a:gd name="T20" fmla="*/ 18 w 44"/>
                  <a:gd name="T21" fmla="*/ 32 h 78"/>
                  <a:gd name="T22" fmla="*/ 14 w 44"/>
                  <a:gd name="T23" fmla="*/ 34 h 78"/>
                  <a:gd name="T24" fmla="*/ 14 w 44"/>
                  <a:gd name="T25" fmla="*/ 34 h 78"/>
                  <a:gd name="T26" fmla="*/ 12 w 44"/>
                  <a:gd name="T27" fmla="*/ 38 h 78"/>
                  <a:gd name="T28" fmla="*/ 12 w 44"/>
                  <a:gd name="T29" fmla="*/ 38 h 78"/>
                  <a:gd name="T30" fmla="*/ 10 w 44"/>
                  <a:gd name="T31" fmla="*/ 44 h 78"/>
                  <a:gd name="T32" fmla="*/ 10 w 44"/>
                  <a:gd name="T33" fmla="*/ 78 h 78"/>
                  <a:gd name="T34" fmla="*/ 0 w 44"/>
                  <a:gd name="T35" fmla="*/ 78 h 78"/>
                  <a:gd name="T36" fmla="*/ 0 w 44"/>
                  <a:gd name="T37" fmla="*/ 6 h 78"/>
                  <a:gd name="T38" fmla="*/ 10 w 44"/>
                  <a:gd name="T39" fmla="*/ 0 h 78"/>
                  <a:gd name="T40" fmla="*/ 10 w 44"/>
                  <a:gd name="T41" fmla="*/ 28 h 78"/>
                  <a:gd name="T42" fmla="*/ 10 w 44"/>
                  <a:gd name="T43" fmla="*/ 28 h 78"/>
                  <a:gd name="T44" fmla="*/ 14 w 44"/>
                  <a:gd name="T45" fmla="*/ 24 h 78"/>
                  <a:gd name="T46" fmla="*/ 14 w 44"/>
                  <a:gd name="T47" fmla="*/ 24 h 78"/>
                  <a:gd name="T48" fmla="*/ 16 w 44"/>
                  <a:gd name="T49" fmla="*/ 22 h 78"/>
                  <a:gd name="T50" fmla="*/ 16 w 44"/>
                  <a:gd name="T51" fmla="*/ 22 h 78"/>
                  <a:gd name="T52" fmla="*/ 20 w 44"/>
                  <a:gd name="T53" fmla="*/ 22 h 78"/>
                  <a:gd name="T54" fmla="*/ 20 w 44"/>
                  <a:gd name="T55" fmla="*/ 22 h 78"/>
                  <a:gd name="T56" fmla="*/ 24 w 44"/>
                  <a:gd name="T57" fmla="*/ 22 h 78"/>
                  <a:gd name="T58" fmla="*/ 24 w 44"/>
                  <a:gd name="T59" fmla="*/ 22 h 78"/>
                  <a:gd name="T60" fmla="*/ 34 w 44"/>
                  <a:gd name="T61" fmla="*/ 22 h 78"/>
                  <a:gd name="T62" fmla="*/ 34 w 44"/>
                  <a:gd name="T63" fmla="*/ 22 h 78"/>
                  <a:gd name="T64" fmla="*/ 40 w 44"/>
                  <a:gd name="T65" fmla="*/ 28 h 78"/>
                  <a:gd name="T66" fmla="*/ 40 w 44"/>
                  <a:gd name="T67" fmla="*/ 28 h 78"/>
                  <a:gd name="T68" fmla="*/ 44 w 44"/>
                  <a:gd name="T69" fmla="*/ 36 h 78"/>
                  <a:gd name="T70" fmla="*/ 44 w 44"/>
                  <a:gd name="T71" fmla="*/ 36 h 78"/>
                  <a:gd name="T72" fmla="*/ 44 w 44"/>
                  <a:gd name="T73" fmla="*/ 46 h 78"/>
                  <a:gd name="T74" fmla="*/ 44 w 44"/>
                  <a:gd name="T75" fmla="*/ 78 h 78"/>
                  <a:gd name="T76" fmla="*/ 34 w 44"/>
                  <a:gd name="T7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4" h="78">
                    <a:moveTo>
                      <a:pt x="34" y="78"/>
                    </a:moveTo>
                    <a:lnTo>
                      <a:pt x="34" y="46"/>
                    </a:lnTo>
                    <a:lnTo>
                      <a:pt x="34" y="46"/>
                    </a:lnTo>
                    <a:lnTo>
                      <a:pt x="32" y="40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4" y="34"/>
                    </a:lnTo>
                    <a:lnTo>
                      <a:pt x="14" y="34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44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4" y="22"/>
                    </a:lnTo>
                    <a:lnTo>
                      <a:pt x="34" y="22"/>
                    </a:lnTo>
                    <a:lnTo>
                      <a:pt x="40" y="28"/>
                    </a:lnTo>
                    <a:lnTo>
                      <a:pt x="40" y="28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46"/>
                    </a:lnTo>
                    <a:lnTo>
                      <a:pt x="44" y="78"/>
                    </a:lnTo>
                    <a:lnTo>
                      <a:pt x="34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72" name="Freeform 68"/>
              <p:cNvSpPr>
                <a:spLocks noEditPoints="1"/>
              </p:cNvSpPr>
              <p:nvPr/>
            </p:nvSpPr>
            <p:spPr bwMode="auto">
              <a:xfrm>
                <a:off x="7223125" y="5284788"/>
                <a:ext cx="76200" cy="88900"/>
              </a:xfrm>
              <a:custGeom>
                <a:avLst/>
                <a:gdLst>
                  <a:gd name="T0" fmla="*/ 48 w 48"/>
                  <a:gd name="T1" fmla="*/ 26 h 56"/>
                  <a:gd name="T2" fmla="*/ 48 w 48"/>
                  <a:gd name="T3" fmla="*/ 30 h 56"/>
                  <a:gd name="T4" fmla="*/ 12 w 48"/>
                  <a:gd name="T5" fmla="*/ 32 h 56"/>
                  <a:gd name="T6" fmla="*/ 14 w 48"/>
                  <a:gd name="T7" fmla="*/ 38 h 56"/>
                  <a:gd name="T8" fmla="*/ 16 w 48"/>
                  <a:gd name="T9" fmla="*/ 42 h 56"/>
                  <a:gd name="T10" fmla="*/ 20 w 48"/>
                  <a:gd name="T11" fmla="*/ 46 h 56"/>
                  <a:gd name="T12" fmla="*/ 26 w 48"/>
                  <a:gd name="T13" fmla="*/ 46 h 56"/>
                  <a:gd name="T14" fmla="*/ 28 w 48"/>
                  <a:gd name="T15" fmla="*/ 46 h 56"/>
                  <a:gd name="T16" fmla="*/ 32 w 48"/>
                  <a:gd name="T17" fmla="*/ 46 h 56"/>
                  <a:gd name="T18" fmla="*/ 34 w 48"/>
                  <a:gd name="T19" fmla="*/ 44 h 56"/>
                  <a:gd name="T20" fmla="*/ 38 w 48"/>
                  <a:gd name="T21" fmla="*/ 42 h 56"/>
                  <a:gd name="T22" fmla="*/ 44 w 48"/>
                  <a:gd name="T23" fmla="*/ 48 h 56"/>
                  <a:gd name="T24" fmla="*/ 40 w 48"/>
                  <a:gd name="T25" fmla="*/ 52 h 56"/>
                  <a:gd name="T26" fmla="*/ 36 w 48"/>
                  <a:gd name="T27" fmla="*/ 54 h 56"/>
                  <a:gd name="T28" fmla="*/ 30 w 48"/>
                  <a:gd name="T29" fmla="*/ 56 h 56"/>
                  <a:gd name="T30" fmla="*/ 24 w 48"/>
                  <a:gd name="T31" fmla="*/ 56 h 56"/>
                  <a:gd name="T32" fmla="*/ 18 w 48"/>
                  <a:gd name="T33" fmla="*/ 56 h 56"/>
                  <a:gd name="T34" fmla="*/ 12 w 48"/>
                  <a:gd name="T35" fmla="*/ 52 h 56"/>
                  <a:gd name="T36" fmla="*/ 8 w 48"/>
                  <a:gd name="T37" fmla="*/ 48 h 56"/>
                  <a:gd name="T38" fmla="*/ 4 w 48"/>
                  <a:gd name="T39" fmla="*/ 44 h 56"/>
                  <a:gd name="T40" fmla="*/ 2 w 48"/>
                  <a:gd name="T41" fmla="*/ 36 h 56"/>
                  <a:gd name="T42" fmla="*/ 0 w 48"/>
                  <a:gd name="T43" fmla="*/ 28 h 56"/>
                  <a:gd name="T44" fmla="*/ 2 w 48"/>
                  <a:gd name="T45" fmla="*/ 16 h 56"/>
                  <a:gd name="T46" fmla="*/ 8 w 48"/>
                  <a:gd name="T47" fmla="*/ 6 h 56"/>
                  <a:gd name="T48" fmla="*/ 16 w 48"/>
                  <a:gd name="T49" fmla="*/ 0 h 56"/>
                  <a:gd name="T50" fmla="*/ 26 w 48"/>
                  <a:gd name="T51" fmla="*/ 0 h 56"/>
                  <a:gd name="T52" fmla="*/ 36 w 48"/>
                  <a:gd name="T53" fmla="*/ 2 h 56"/>
                  <a:gd name="T54" fmla="*/ 42 w 48"/>
                  <a:gd name="T55" fmla="*/ 8 h 56"/>
                  <a:gd name="T56" fmla="*/ 46 w 48"/>
                  <a:gd name="T57" fmla="*/ 16 h 56"/>
                  <a:gd name="T58" fmla="*/ 48 w 48"/>
                  <a:gd name="T59" fmla="*/ 26 h 56"/>
                  <a:gd name="T60" fmla="*/ 38 w 48"/>
                  <a:gd name="T61" fmla="*/ 22 h 56"/>
                  <a:gd name="T62" fmla="*/ 36 w 48"/>
                  <a:gd name="T63" fmla="*/ 18 h 56"/>
                  <a:gd name="T64" fmla="*/ 34 w 48"/>
                  <a:gd name="T65" fmla="*/ 12 h 56"/>
                  <a:gd name="T66" fmla="*/ 30 w 48"/>
                  <a:gd name="T67" fmla="*/ 10 h 56"/>
                  <a:gd name="T68" fmla="*/ 24 w 48"/>
                  <a:gd name="T69" fmla="*/ 8 h 56"/>
                  <a:gd name="T70" fmla="*/ 20 w 48"/>
                  <a:gd name="T71" fmla="*/ 10 h 56"/>
                  <a:gd name="T72" fmla="*/ 16 w 48"/>
                  <a:gd name="T73" fmla="*/ 12 h 56"/>
                  <a:gd name="T74" fmla="*/ 14 w 48"/>
                  <a:gd name="T75" fmla="*/ 16 h 56"/>
                  <a:gd name="T76" fmla="*/ 12 w 48"/>
                  <a:gd name="T77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" h="56">
                    <a:moveTo>
                      <a:pt x="48" y="26"/>
                    </a:moveTo>
                    <a:lnTo>
                      <a:pt x="48" y="26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6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44" y="48"/>
                    </a:lnTo>
                    <a:lnTo>
                      <a:pt x="44" y="48"/>
                    </a:lnTo>
                    <a:lnTo>
                      <a:pt x="40" y="52"/>
                    </a:lnTo>
                    <a:lnTo>
                      <a:pt x="40" y="52"/>
                    </a:lnTo>
                    <a:lnTo>
                      <a:pt x="36" y="54"/>
                    </a:lnTo>
                    <a:lnTo>
                      <a:pt x="36" y="54"/>
                    </a:lnTo>
                    <a:lnTo>
                      <a:pt x="30" y="56"/>
                    </a:lnTo>
                    <a:lnTo>
                      <a:pt x="30" y="56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8" y="56"/>
                    </a:lnTo>
                    <a:lnTo>
                      <a:pt x="18" y="56"/>
                    </a:lnTo>
                    <a:lnTo>
                      <a:pt x="12" y="52"/>
                    </a:lnTo>
                    <a:lnTo>
                      <a:pt x="12" y="52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42" y="8"/>
                    </a:lnTo>
                    <a:lnTo>
                      <a:pt x="42" y="8"/>
                    </a:lnTo>
                    <a:lnTo>
                      <a:pt x="46" y="16"/>
                    </a:lnTo>
                    <a:lnTo>
                      <a:pt x="46" y="16"/>
                    </a:lnTo>
                    <a:lnTo>
                      <a:pt x="48" y="26"/>
                    </a:lnTo>
                    <a:lnTo>
                      <a:pt x="48" y="26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6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8"/>
                    </a:lnTo>
                    <a:lnTo>
                      <a:pt x="24" y="8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22"/>
                    </a:lnTo>
                    <a:lnTo>
                      <a:pt x="38" y="2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73" name="Freeform 69"/>
              <p:cNvSpPr>
                <a:spLocks/>
              </p:cNvSpPr>
              <p:nvPr/>
            </p:nvSpPr>
            <p:spPr bwMode="auto">
              <a:xfrm>
                <a:off x="7353300" y="5284788"/>
                <a:ext cx="107950" cy="88900"/>
              </a:xfrm>
              <a:custGeom>
                <a:avLst/>
                <a:gdLst>
                  <a:gd name="T0" fmla="*/ 54 w 68"/>
                  <a:gd name="T1" fmla="*/ 56 h 56"/>
                  <a:gd name="T2" fmla="*/ 44 w 68"/>
                  <a:gd name="T3" fmla="*/ 56 h 56"/>
                  <a:gd name="T4" fmla="*/ 34 w 68"/>
                  <a:gd name="T5" fmla="*/ 16 h 56"/>
                  <a:gd name="T6" fmla="*/ 24 w 68"/>
                  <a:gd name="T7" fmla="*/ 56 h 56"/>
                  <a:gd name="T8" fmla="*/ 14 w 68"/>
                  <a:gd name="T9" fmla="*/ 56 h 56"/>
                  <a:gd name="T10" fmla="*/ 0 w 68"/>
                  <a:gd name="T11" fmla="*/ 0 h 56"/>
                  <a:gd name="T12" fmla="*/ 10 w 68"/>
                  <a:gd name="T13" fmla="*/ 0 h 56"/>
                  <a:gd name="T14" fmla="*/ 20 w 68"/>
                  <a:gd name="T15" fmla="*/ 38 h 56"/>
                  <a:gd name="T16" fmla="*/ 30 w 68"/>
                  <a:gd name="T17" fmla="*/ 0 h 56"/>
                  <a:gd name="T18" fmla="*/ 38 w 68"/>
                  <a:gd name="T19" fmla="*/ 0 h 56"/>
                  <a:gd name="T20" fmla="*/ 50 w 68"/>
                  <a:gd name="T21" fmla="*/ 38 h 56"/>
                  <a:gd name="T22" fmla="*/ 58 w 68"/>
                  <a:gd name="T23" fmla="*/ 0 h 56"/>
                  <a:gd name="T24" fmla="*/ 68 w 68"/>
                  <a:gd name="T25" fmla="*/ 0 h 56"/>
                  <a:gd name="T26" fmla="*/ 54 w 68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56">
                    <a:moveTo>
                      <a:pt x="54" y="56"/>
                    </a:moveTo>
                    <a:lnTo>
                      <a:pt x="44" y="56"/>
                    </a:lnTo>
                    <a:lnTo>
                      <a:pt x="34" y="16"/>
                    </a:lnTo>
                    <a:lnTo>
                      <a:pt x="24" y="56"/>
                    </a:lnTo>
                    <a:lnTo>
                      <a:pt x="14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50" y="38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74" name="Freeform 70"/>
              <p:cNvSpPr>
                <a:spLocks noEditPoints="1"/>
              </p:cNvSpPr>
              <p:nvPr/>
            </p:nvSpPr>
            <p:spPr bwMode="auto">
              <a:xfrm>
                <a:off x="7470775" y="5284788"/>
                <a:ext cx="79375" cy="88900"/>
              </a:xfrm>
              <a:custGeom>
                <a:avLst/>
                <a:gdLst>
                  <a:gd name="T0" fmla="*/ 50 w 50"/>
                  <a:gd name="T1" fmla="*/ 28 h 56"/>
                  <a:gd name="T2" fmla="*/ 48 w 50"/>
                  <a:gd name="T3" fmla="*/ 40 h 56"/>
                  <a:gd name="T4" fmla="*/ 42 w 50"/>
                  <a:gd name="T5" fmla="*/ 48 h 56"/>
                  <a:gd name="T6" fmla="*/ 34 w 50"/>
                  <a:gd name="T7" fmla="*/ 54 h 56"/>
                  <a:gd name="T8" fmla="*/ 24 w 50"/>
                  <a:gd name="T9" fmla="*/ 56 h 56"/>
                  <a:gd name="T10" fmla="*/ 14 w 50"/>
                  <a:gd name="T11" fmla="*/ 54 h 56"/>
                  <a:gd name="T12" fmla="*/ 8 w 50"/>
                  <a:gd name="T13" fmla="*/ 48 h 56"/>
                  <a:gd name="T14" fmla="*/ 2 w 50"/>
                  <a:gd name="T15" fmla="*/ 40 h 56"/>
                  <a:gd name="T16" fmla="*/ 0 w 50"/>
                  <a:gd name="T17" fmla="*/ 28 h 56"/>
                  <a:gd name="T18" fmla="*/ 2 w 50"/>
                  <a:gd name="T19" fmla="*/ 16 h 56"/>
                  <a:gd name="T20" fmla="*/ 8 w 50"/>
                  <a:gd name="T21" fmla="*/ 6 h 56"/>
                  <a:gd name="T22" fmla="*/ 16 w 50"/>
                  <a:gd name="T23" fmla="*/ 0 h 56"/>
                  <a:gd name="T24" fmla="*/ 24 w 50"/>
                  <a:gd name="T25" fmla="*/ 0 h 56"/>
                  <a:gd name="T26" fmla="*/ 34 w 50"/>
                  <a:gd name="T27" fmla="*/ 2 h 56"/>
                  <a:gd name="T28" fmla="*/ 42 w 50"/>
                  <a:gd name="T29" fmla="*/ 6 h 56"/>
                  <a:gd name="T30" fmla="*/ 48 w 50"/>
                  <a:gd name="T31" fmla="*/ 16 h 56"/>
                  <a:gd name="T32" fmla="*/ 50 w 50"/>
                  <a:gd name="T33" fmla="*/ 28 h 56"/>
                  <a:gd name="T34" fmla="*/ 38 w 50"/>
                  <a:gd name="T35" fmla="*/ 28 h 56"/>
                  <a:gd name="T36" fmla="*/ 38 w 50"/>
                  <a:gd name="T37" fmla="*/ 20 h 56"/>
                  <a:gd name="T38" fmla="*/ 34 w 50"/>
                  <a:gd name="T39" fmla="*/ 14 h 56"/>
                  <a:gd name="T40" fmla="*/ 30 w 50"/>
                  <a:gd name="T41" fmla="*/ 10 h 56"/>
                  <a:gd name="T42" fmla="*/ 24 w 50"/>
                  <a:gd name="T43" fmla="*/ 10 h 56"/>
                  <a:gd name="T44" fmla="*/ 18 w 50"/>
                  <a:gd name="T45" fmla="*/ 10 h 56"/>
                  <a:gd name="T46" fmla="*/ 14 w 50"/>
                  <a:gd name="T47" fmla="*/ 14 h 56"/>
                  <a:gd name="T48" fmla="*/ 12 w 50"/>
                  <a:gd name="T49" fmla="*/ 20 h 56"/>
                  <a:gd name="T50" fmla="*/ 12 w 50"/>
                  <a:gd name="T51" fmla="*/ 28 h 56"/>
                  <a:gd name="T52" fmla="*/ 12 w 50"/>
                  <a:gd name="T53" fmla="*/ 36 h 56"/>
                  <a:gd name="T54" fmla="*/ 16 w 50"/>
                  <a:gd name="T55" fmla="*/ 42 h 56"/>
                  <a:gd name="T56" fmla="*/ 20 w 50"/>
                  <a:gd name="T57" fmla="*/ 44 h 56"/>
                  <a:gd name="T58" fmla="*/ 26 w 50"/>
                  <a:gd name="T59" fmla="*/ 46 h 56"/>
                  <a:gd name="T60" fmla="*/ 30 w 50"/>
                  <a:gd name="T61" fmla="*/ 44 h 56"/>
                  <a:gd name="T62" fmla="*/ 34 w 50"/>
                  <a:gd name="T63" fmla="*/ 40 h 56"/>
                  <a:gd name="T64" fmla="*/ 38 w 50"/>
                  <a:gd name="T65" fmla="*/ 34 h 56"/>
                  <a:gd name="T66" fmla="*/ 38 w 50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56">
                    <a:moveTo>
                      <a:pt x="50" y="28"/>
                    </a:moveTo>
                    <a:lnTo>
                      <a:pt x="50" y="2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  <a:moveTo>
                      <a:pt x="38" y="28"/>
                    </a:moveTo>
                    <a:lnTo>
                      <a:pt x="38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6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6175" name="Freeform 71"/>
              <p:cNvSpPr>
                <a:spLocks/>
              </p:cNvSpPr>
              <p:nvPr/>
            </p:nvSpPr>
            <p:spPr bwMode="auto">
              <a:xfrm>
                <a:off x="7566025" y="5284788"/>
                <a:ext cx="53975" cy="88900"/>
              </a:xfrm>
              <a:custGeom>
                <a:avLst/>
                <a:gdLst>
                  <a:gd name="T0" fmla="*/ 30 w 34"/>
                  <a:gd name="T1" fmla="*/ 12 h 56"/>
                  <a:gd name="T2" fmla="*/ 30 w 34"/>
                  <a:gd name="T3" fmla="*/ 12 h 56"/>
                  <a:gd name="T4" fmla="*/ 26 w 34"/>
                  <a:gd name="T5" fmla="*/ 10 h 56"/>
                  <a:gd name="T6" fmla="*/ 26 w 34"/>
                  <a:gd name="T7" fmla="*/ 10 h 56"/>
                  <a:gd name="T8" fmla="*/ 22 w 34"/>
                  <a:gd name="T9" fmla="*/ 10 h 56"/>
                  <a:gd name="T10" fmla="*/ 22 w 34"/>
                  <a:gd name="T11" fmla="*/ 10 h 56"/>
                  <a:gd name="T12" fmla="*/ 18 w 34"/>
                  <a:gd name="T13" fmla="*/ 10 h 56"/>
                  <a:gd name="T14" fmla="*/ 14 w 34"/>
                  <a:gd name="T15" fmla="*/ 14 h 56"/>
                  <a:gd name="T16" fmla="*/ 14 w 34"/>
                  <a:gd name="T17" fmla="*/ 14 h 56"/>
                  <a:gd name="T18" fmla="*/ 12 w 34"/>
                  <a:gd name="T19" fmla="*/ 18 h 56"/>
                  <a:gd name="T20" fmla="*/ 12 w 34"/>
                  <a:gd name="T21" fmla="*/ 24 h 56"/>
                  <a:gd name="T22" fmla="*/ 12 w 34"/>
                  <a:gd name="T23" fmla="*/ 56 h 56"/>
                  <a:gd name="T24" fmla="*/ 0 w 34"/>
                  <a:gd name="T25" fmla="*/ 56 h 56"/>
                  <a:gd name="T26" fmla="*/ 0 w 34"/>
                  <a:gd name="T27" fmla="*/ 0 h 56"/>
                  <a:gd name="T28" fmla="*/ 12 w 34"/>
                  <a:gd name="T29" fmla="*/ 0 h 56"/>
                  <a:gd name="T30" fmla="*/ 12 w 34"/>
                  <a:gd name="T31" fmla="*/ 6 h 56"/>
                  <a:gd name="T32" fmla="*/ 12 w 34"/>
                  <a:gd name="T33" fmla="*/ 6 h 56"/>
                  <a:gd name="T34" fmla="*/ 14 w 34"/>
                  <a:gd name="T35" fmla="*/ 2 h 56"/>
                  <a:gd name="T36" fmla="*/ 14 w 34"/>
                  <a:gd name="T37" fmla="*/ 2 h 56"/>
                  <a:gd name="T38" fmla="*/ 16 w 34"/>
                  <a:gd name="T39" fmla="*/ 0 h 56"/>
                  <a:gd name="T40" fmla="*/ 16 w 34"/>
                  <a:gd name="T41" fmla="*/ 0 h 56"/>
                  <a:gd name="T42" fmla="*/ 20 w 34"/>
                  <a:gd name="T43" fmla="*/ 0 h 56"/>
                  <a:gd name="T44" fmla="*/ 20 w 34"/>
                  <a:gd name="T45" fmla="*/ 0 h 56"/>
                  <a:gd name="T46" fmla="*/ 24 w 34"/>
                  <a:gd name="T47" fmla="*/ 0 h 56"/>
                  <a:gd name="T48" fmla="*/ 24 w 34"/>
                  <a:gd name="T49" fmla="*/ 0 h 56"/>
                  <a:gd name="T50" fmla="*/ 30 w 34"/>
                  <a:gd name="T51" fmla="*/ 0 h 56"/>
                  <a:gd name="T52" fmla="*/ 30 w 34"/>
                  <a:gd name="T53" fmla="*/ 0 h 56"/>
                  <a:gd name="T54" fmla="*/ 34 w 34"/>
                  <a:gd name="T55" fmla="*/ 2 h 56"/>
                  <a:gd name="T56" fmla="*/ 30 w 34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4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22" name="Freeform 72"/>
              <p:cNvSpPr>
                <a:spLocks/>
              </p:cNvSpPr>
              <p:nvPr/>
            </p:nvSpPr>
            <p:spPr bwMode="auto">
              <a:xfrm>
                <a:off x="7632700" y="5249863"/>
                <a:ext cx="19050" cy="123825"/>
              </a:xfrm>
              <a:custGeom>
                <a:avLst/>
                <a:gdLst>
                  <a:gd name="T0" fmla="*/ 0 w 12"/>
                  <a:gd name="T1" fmla="*/ 78 h 78"/>
                  <a:gd name="T2" fmla="*/ 0 w 12"/>
                  <a:gd name="T3" fmla="*/ 6 h 78"/>
                  <a:gd name="T4" fmla="*/ 12 w 12"/>
                  <a:gd name="T5" fmla="*/ 0 h 78"/>
                  <a:gd name="T6" fmla="*/ 12 w 12"/>
                  <a:gd name="T7" fmla="*/ 78 h 78"/>
                  <a:gd name="T8" fmla="*/ 0 w 12"/>
                  <a:gd name="T9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78">
                    <a:moveTo>
                      <a:pt x="0" y="78"/>
                    </a:moveTo>
                    <a:lnTo>
                      <a:pt x="0" y="6"/>
                    </a:lnTo>
                    <a:lnTo>
                      <a:pt x="12" y="0"/>
                    </a:lnTo>
                    <a:lnTo>
                      <a:pt x="12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23" name="Freeform 73"/>
              <p:cNvSpPr>
                <a:spLocks noEditPoints="1"/>
              </p:cNvSpPr>
              <p:nvPr/>
            </p:nvSpPr>
            <p:spPr bwMode="auto">
              <a:xfrm>
                <a:off x="7670800" y="5249863"/>
                <a:ext cx="73025" cy="123825"/>
              </a:xfrm>
              <a:custGeom>
                <a:avLst/>
                <a:gdLst>
                  <a:gd name="T0" fmla="*/ 34 w 46"/>
                  <a:gd name="T1" fmla="*/ 72 h 78"/>
                  <a:gd name="T2" fmla="*/ 32 w 46"/>
                  <a:gd name="T3" fmla="*/ 74 h 78"/>
                  <a:gd name="T4" fmla="*/ 28 w 46"/>
                  <a:gd name="T5" fmla="*/ 76 h 78"/>
                  <a:gd name="T6" fmla="*/ 24 w 46"/>
                  <a:gd name="T7" fmla="*/ 78 h 78"/>
                  <a:gd name="T8" fmla="*/ 20 w 46"/>
                  <a:gd name="T9" fmla="*/ 78 h 78"/>
                  <a:gd name="T10" fmla="*/ 12 w 46"/>
                  <a:gd name="T11" fmla="*/ 76 h 78"/>
                  <a:gd name="T12" fmla="*/ 6 w 46"/>
                  <a:gd name="T13" fmla="*/ 72 h 78"/>
                  <a:gd name="T14" fmla="*/ 0 w 46"/>
                  <a:gd name="T15" fmla="*/ 62 h 78"/>
                  <a:gd name="T16" fmla="*/ 0 w 46"/>
                  <a:gd name="T17" fmla="*/ 48 h 78"/>
                  <a:gd name="T18" fmla="*/ 2 w 46"/>
                  <a:gd name="T19" fmla="*/ 36 h 78"/>
                  <a:gd name="T20" fmla="*/ 6 w 46"/>
                  <a:gd name="T21" fmla="*/ 28 h 78"/>
                  <a:gd name="T22" fmla="*/ 12 w 46"/>
                  <a:gd name="T23" fmla="*/ 22 h 78"/>
                  <a:gd name="T24" fmla="*/ 20 w 46"/>
                  <a:gd name="T25" fmla="*/ 22 h 78"/>
                  <a:gd name="T26" fmla="*/ 26 w 46"/>
                  <a:gd name="T27" fmla="*/ 22 h 78"/>
                  <a:gd name="T28" fmla="*/ 28 w 46"/>
                  <a:gd name="T29" fmla="*/ 22 h 78"/>
                  <a:gd name="T30" fmla="*/ 32 w 46"/>
                  <a:gd name="T31" fmla="*/ 24 h 78"/>
                  <a:gd name="T32" fmla="*/ 34 w 46"/>
                  <a:gd name="T33" fmla="*/ 28 h 78"/>
                  <a:gd name="T34" fmla="*/ 46 w 46"/>
                  <a:gd name="T35" fmla="*/ 0 h 78"/>
                  <a:gd name="T36" fmla="*/ 34 w 46"/>
                  <a:gd name="T37" fmla="*/ 78 h 78"/>
                  <a:gd name="T38" fmla="*/ 34 w 46"/>
                  <a:gd name="T39" fmla="*/ 38 h 78"/>
                  <a:gd name="T40" fmla="*/ 32 w 46"/>
                  <a:gd name="T41" fmla="*/ 36 h 78"/>
                  <a:gd name="T42" fmla="*/ 30 w 46"/>
                  <a:gd name="T43" fmla="*/ 34 h 78"/>
                  <a:gd name="T44" fmla="*/ 26 w 46"/>
                  <a:gd name="T45" fmla="*/ 32 h 78"/>
                  <a:gd name="T46" fmla="*/ 22 w 46"/>
                  <a:gd name="T47" fmla="*/ 30 h 78"/>
                  <a:gd name="T48" fmla="*/ 14 w 46"/>
                  <a:gd name="T49" fmla="*/ 36 h 78"/>
                  <a:gd name="T50" fmla="*/ 10 w 46"/>
                  <a:gd name="T51" fmla="*/ 40 h 78"/>
                  <a:gd name="T52" fmla="*/ 10 w 46"/>
                  <a:gd name="T53" fmla="*/ 48 h 78"/>
                  <a:gd name="T54" fmla="*/ 10 w 46"/>
                  <a:gd name="T55" fmla="*/ 58 h 78"/>
                  <a:gd name="T56" fmla="*/ 14 w 46"/>
                  <a:gd name="T57" fmla="*/ 64 h 78"/>
                  <a:gd name="T58" fmla="*/ 18 w 46"/>
                  <a:gd name="T59" fmla="*/ 68 h 78"/>
                  <a:gd name="T60" fmla="*/ 22 w 46"/>
                  <a:gd name="T61" fmla="*/ 68 h 78"/>
                  <a:gd name="T62" fmla="*/ 26 w 46"/>
                  <a:gd name="T63" fmla="*/ 68 h 78"/>
                  <a:gd name="T64" fmla="*/ 30 w 46"/>
                  <a:gd name="T65" fmla="*/ 66 h 78"/>
                  <a:gd name="T66" fmla="*/ 32 w 46"/>
                  <a:gd name="T67" fmla="*/ 64 h 78"/>
                  <a:gd name="T68" fmla="*/ 34 w 46"/>
                  <a:gd name="T69" fmla="*/ 3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78">
                    <a:moveTo>
                      <a:pt x="34" y="78"/>
                    </a:moveTo>
                    <a:lnTo>
                      <a:pt x="34" y="72"/>
                    </a:lnTo>
                    <a:lnTo>
                      <a:pt x="34" y="72"/>
                    </a:lnTo>
                    <a:lnTo>
                      <a:pt x="32" y="74"/>
                    </a:lnTo>
                    <a:lnTo>
                      <a:pt x="32" y="74"/>
                    </a:lnTo>
                    <a:lnTo>
                      <a:pt x="28" y="76"/>
                    </a:lnTo>
                    <a:lnTo>
                      <a:pt x="28" y="76"/>
                    </a:lnTo>
                    <a:lnTo>
                      <a:pt x="24" y="78"/>
                    </a:lnTo>
                    <a:lnTo>
                      <a:pt x="24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6" y="22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8"/>
                    </a:lnTo>
                    <a:lnTo>
                      <a:pt x="34" y="6"/>
                    </a:lnTo>
                    <a:lnTo>
                      <a:pt x="46" y="0"/>
                    </a:lnTo>
                    <a:lnTo>
                      <a:pt x="46" y="78"/>
                    </a:lnTo>
                    <a:lnTo>
                      <a:pt x="34" y="78"/>
                    </a:lnTo>
                    <a:close/>
                    <a:moveTo>
                      <a:pt x="34" y="38"/>
                    </a:moveTo>
                    <a:lnTo>
                      <a:pt x="34" y="38"/>
                    </a:lnTo>
                    <a:lnTo>
                      <a:pt x="32" y="36"/>
                    </a:lnTo>
                    <a:lnTo>
                      <a:pt x="32" y="36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6" y="32"/>
                    </a:lnTo>
                    <a:lnTo>
                      <a:pt x="26" y="32"/>
                    </a:lnTo>
                    <a:lnTo>
                      <a:pt x="22" y="30"/>
                    </a:lnTo>
                    <a:lnTo>
                      <a:pt x="22" y="30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0" y="4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8"/>
                    </a:lnTo>
                    <a:lnTo>
                      <a:pt x="10" y="58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8" y="68"/>
                    </a:lnTo>
                    <a:lnTo>
                      <a:pt x="18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4" y="62"/>
                    </a:lnTo>
                    <a:lnTo>
                      <a:pt x="34" y="3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43" name="Freeform 74"/>
              <p:cNvSpPr>
                <a:spLocks/>
              </p:cNvSpPr>
              <p:nvPr/>
            </p:nvSpPr>
            <p:spPr bwMode="auto">
              <a:xfrm>
                <a:off x="7800975" y="5284788"/>
                <a:ext cx="107950" cy="88900"/>
              </a:xfrm>
              <a:custGeom>
                <a:avLst/>
                <a:gdLst>
                  <a:gd name="T0" fmla="*/ 54 w 68"/>
                  <a:gd name="T1" fmla="*/ 56 h 56"/>
                  <a:gd name="T2" fmla="*/ 44 w 68"/>
                  <a:gd name="T3" fmla="*/ 56 h 56"/>
                  <a:gd name="T4" fmla="*/ 34 w 68"/>
                  <a:gd name="T5" fmla="*/ 16 h 56"/>
                  <a:gd name="T6" fmla="*/ 24 w 68"/>
                  <a:gd name="T7" fmla="*/ 56 h 56"/>
                  <a:gd name="T8" fmla="*/ 14 w 68"/>
                  <a:gd name="T9" fmla="*/ 56 h 56"/>
                  <a:gd name="T10" fmla="*/ 0 w 68"/>
                  <a:gd name="T11" fmla="*/ 0 h 56"/>
                  <a:gd name="T12" fmla="*/ 10 w 68"/>
                  <a:gd name="T13" fmla="*/ 0 h 56"/>
                  <a:gd name="T14" fmla="*/ 20 w 68"/>
                  <a:gd name="T15" fmla="*/ 38 h 56"/>
                  <a:gd name="T16" fmla="*/ 30 w 68"/>
                  <a:gd name="T17" fmla="*/ 0 h 56"/>
                  <a:gd name="T18" fmla="*/ 38 w 68"/>
                  <a:gd name="T19" fmla="*/ 0 h 56"/>
                  <a:gd name="T20" fmla="*/ 48 w 68"/>
                  <a:gd name="T21" fmla="*/ 38 h 56"/>
                  <a:gd name="T22" fmla="*/ 58 w 68"/>
                  <a:gd name="T23" fmla="*/ 0 h 56"/>
                  <a:gd name="T24" fmla="*/ 68 w 68"/>
                  <a:gd name="T25" fmla="*/ 0 h 56"/>
                  <a:gd name="T26" fmla="*/ 54 w 68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8" h="56">
                    <a:moveTo>
                      <a:pt x="54" y="56"/>
                    </a:moveTo>
                    <a:lnTo>
                      <a:pt x="44" y="56"/>
                    </a:lnTo>
                    <a:lnTo>
                      <a:pt x="34" y="16"/>
                    </a:lnTo>
                    <a:lnTo>
                      <a:pt x="24" y="56"/>
                    </a:lnTo>
                    <a:lnTo>
                      <a:pt x="14" y="56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38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8" y="38"/>
                    </a:lnTo>
                    <a:lnTo>
                      <a:pt x="58" y="0"/>
                    </a:lnTo>
                    <a:lnTo>
                      <a:pt x="68" y="0"/>
                    </a:lnTo>
                    <a:lnTo>
                      <a:pt x="54" y="5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44" name="Freeform 75"/>
              <p:cNvSpPr>
                <a:spLocks noEditPoints="1"/>
              </p:cNvSpPr>
              <p:nvPr/>
            </p:nvSpPr>
            <p:spPr bwMode="auto">
              <a:xfrm>
                <a:off x="7918450" y="5284788"/>
                <a:ext cx="79375" cy="88900"/>
              </a:xfrm>
              <a:custGeom>
                <a:avLst/>
                <a:gdLst>
                  <a:gd name="T0" fmla="*/ 50 w 50"/>
                  <a:gd name="T1" fmla="*/ 28 h 56"/>
                  <a:gd name="T2" fmla="*/ 48 w 50"/>
                  <a:gd name="T3" fmla="*/ 40 h 56"/>
                  <a:gd name="T4" fmla="*/ 42 w 50"/>
                  <a:gd name="T5" fmla="*/ 48 h 56"/>
                  <a:gd name="T6" fmla="*/ 34 w 50"/>
                  <a:gd name="T7" fmla="*/ 54 h 56"/>
                  <a:gd name="T8" fmla="*/ 24 w 50"/>
                  <a:gd name="T9" fmla="*/ 56 h 56"/>
                  <a:gd name="T10" fmla="*/ 14 w 50"/>
                  <a:gd name="T11" fmla="*/ 54 h 56"/>
                  <a:gd name="T12" fmla="*/ 8 w 50"/>
                  <a:gd name="T13" fmla="*/ 48 h 56"/>
                  <a:gd name="T14" fmla="*/ 2 w 50"/>
                  <a:gd name="T15" fmla="*/ 40 h 56"/>
                  <a:gd name="T16" fmla="*/ 0 w 50"/>
                  <a:gd name="T17" fmla="*/ 28 h 56"/>
                  <a:gd name="T18" fmla="*/ 2 w 50"/>
                  <a:gd name="T19" fmla="*/ 16 h 56"/>
                  <a:gd name="T20" fmla="*/ 8 w 50"/>
                  <a:gd name="T21" fmla="*/ 6 h 56"/>
                  <a:gd name="T22" fmla="*/ 14 w 50"/>
                  <a:gd name="T23" fmla="*/ 0 h 56"/>
                  <a:gd name="T24" fmla="*/ 24 w 50"/>
                  <a:gd name="T25" fmla="*/ 0 h 56"/>
                  <a:gd name="T26" fmla="*/ 34 w 50"/>
                  <a:gd name="T27" fmla="*/ 2 h 56"/>
                  <a:gd name="T28" fmla="*/ 42 w 50"/>
                  <a:gd name="T29" fmla="*/ 6 h 56"/>
                  <a:gd name="T30" fmla="*/ 48 w 50"/>
                  <a:gd name="T31" fmla="*/ 16 h 56"/>
                  <a:gd name="T32" fmla="*/ 50 w 50"/>
                  <a:gd name="T33" fmla="*/ 28 h 56"/>
                  <a:gd name="T34" fmla="*/ 38 w 50"/>
                  <a:gd name="T35" fmla="*/ 28 h 56"/>
                  <a:gd name="T36" fmla="*/ 38 w 50"/>
                  <a:gd name="T37" fmla="*/ 20 h 56"/>
                  <a:gd name="T38" fmla="*/ 34 w 50"/>
                  <a:gd name="T39" fmla="*/ 14 h 56"/>
                  <a:gd name="T40" fmla="*/ 30 w 50"/>
                  <a:gd name="T41" fmla="*/ 10 h 56"/>
                  <a:gd name="T42" fmla="*/ 24 w 50"/>
                  <a:gd name="T43" fmla="*/ 10 h 56"/>
                  <a:gd name="T44" fmla="*/ 18 w 50"/>
                  <a:gd name="T45" fmla="*/ 10 h 56"/>
                  <a:gd name="T46" fmla="*/ 14 w 50"/>
                  <a:gd name="T47" fmla="*/ 14 h 56"/>
                  <a:gd name="T48" fmla="*/ 12 w 50"/>
                  <a:gd name="T49" fmla="*/ 20 h 56"/>
                  <a:gd name="T50" fmla="*/ 12 w 50"/>
                  <a:gd name="T51" fmla="*/ 28 h 56"/>
                  <a:gd name="T52" fmla="*/ 12 w 50"/>
                  <a:gd name="T53" fmla="*/ 36 h 56"/>
                  <a:gd name="T54" fmla="*/ 14 w 50"/>
                  <a:gd name="T55" fmla="*/ 42 h 56"/>
                  <a:gd name="T56" fmla="*/ 20 w 50"/>
                  <a:gd name="T57" fmla="*/ 44 h 56"/>
                  <a:gd name="T58" fmla="*/ 24 w 50"/>
                  <a:gd name="T59" fmla="*/ 46 h 56"/>
                  <a:gd name="T60" fmla="*/ 30 w 50"/>
                  <a:gd name="T61" fmla="*/ 44 h 56"/>
                  <a:gd name="T62" fmla="*/ 34 w 50"/>
                  <a:gd name="T63" fmla="*/ 40 h 56"/>
                  <a:gd name="T64" fmla="*/ 38 w 50"/>
                  <a:gd name="T65" fmla="*/ 34 h 56"/>
                  <a:gd name="T66" fmla="*/ 38 w 50"/>
                  <a:gd name="T67" fmla="*/ 2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" h="56">
                    <a:moveTo>
                      <a:pt x="50" y="28"/>
                    </a:moveTo>
                    <a:lnTo>
                      <a:pt x="50" y="28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2" y="48"/>
                    </a:lnTo>
                    <a:lnTo>
                      <a:pt x="42" y="48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2" y="40"/>
                    </a:lnTo>
                    <a:lnTo>
                      <a:pt x="2" y="40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28"/>
                    </a:lnTo>
                    <a:lnTo>
                      <a:pt x="50" y="28"/>
                    </a:lnTo>
                    <a:close/>
                    <a:moveTo>
                      <a:pt x="38" y="28"/>
                    </a:moveTo>
                    <a:lnTo>
                      <a:pt x="38" y="28"/>
                    </a:lnTo>
                    <a:lnTo>
                      <a:pt x="38" y="20"/>
                    </a:lnTo>
                    <a:lnTo>
                      <a:pt x="38" y="20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20" y="44"/>
                    </a:lnTo>
                    <a:lnTo>
                      <a:pt x="20" y="44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4" y="40"/>
                    </a:lnTo>
                    <a:lnTo>
                      <a:pt x="34" y="40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8" y="28"/>
                    </a:lnTo>
                    <a:lnTo>
                      <a:pt x="38" y="2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45" name="Freeform 76"/>
              <p:cNvSpPr>
                <a:spLocks/>
              </p:cNvSpPr>
              <p:nvPr/>
            </p:nvSpPr>
            <p:spPr bwMode="auto">
              <a:xfrm>
                <a:off x="8013700" y="5284788"/>
                <a:ext cx="50800" cy="88900"/>
              </a:xfrm>
              <a:custGeom>
                <a:avLst/>
                <a:gdLst>
                  <a:gd name="T0" fmla="*/ 30 w 32"/>
                  <a:gd name="T1" fmla="*/ 12 h 56"/>
                  <a:gd name="T2" fmla="*/ 30 w 32"/>
                  <a:gd name="T3" fmla="*/ 12 h 56"/>
                  <a:gd name="T4" fmla="*/ 26 w 32"/>
                  <a:gd name="T5" fmla="*/ 10 h 56"/>
                  <a:gd name="T6" fmla="*/ 26 w 32"/>
                  <a:gd name="T7" fmla="*/ 10 h 56"/>
                  <a:gd name="T8" fmla="*/ 22 w 32"/>
                  <a:gd name="T9" fmla="*/ 10 h 56"/>
                  <a:gd name="T10" fmla="*/ 22 w 32"/>
                  <a:gd name="T11" fmla="*/ 10 h 56"/>
                  <a:gd name="T12" fmla="*/ 18 w 32"/>
                  <a:gd name="T13" fmla="*/ 10 h 56"/>
                  <a:gd name="T14" fmla="*/ 14 w 32"/>
                  <a:gd name="T15" fmla="*/ 14 h 56"/>
                  <a:gd name="T16" fmla="*/ 14 w 32"/>
                  <a:gd name="T17" fmla="*/ 14 h 56"/>
                  <a:gd name="T18" fmla="*/ 12 w 32"/>
                  <a:gd name="T19" fmla="*/ 18 h 56"/>
                  <a:gd name="T20" fmla="*/ 12 w 32"/>
                  <a:gd name="T21" fmla="*/ 24 h 56"/>
                  <a:gd name="T22" fmla="*/ 12 w 32"/>
                  <a:gd name="T23" fmla="*/ 56 h 56"/>
                  <a:gd name="T24" fmla="*/ 0 w 32"/>
                  <a:gd name="T25" fmla="*/ 56 h 56"/>
                  <a:gd name="T26" fmla="*/ 0 w 32"/>
                  <a:gd name="T27" fmla="*/ 0 h 56"/>
                  <a:gd name="T28" fmla="*/ 12 w 32"/>
                  <a:gd name="T29" fmla="*/ 0 h 56"/>
                  <a:gd name="T30" fmla="*/ 12 w 32"/>
                  <a:gd name="T31" fmla="*/ 6 h 56"/>
                  <a:gd name="T32" fmla="*/ 12 w 32"/>
                  <a:gd name="T33" fmla="*/ 6 h 56"/>
                  <a:gd name="T34" fmla="*/ 14 w 32"/>
                  <a:gd name="T35" fmla="*/ 2 h 56"/>
                  <a:gd name="T36" fmla="*/ 14 w 32"/>
                  <a:gd name="T37" fmla="*/ 2 h 56"/>
                  <a:gd name="T38" fmla="*/ 16 w 32"/>
                  <a:gd name="T39" fmla="*/ 0 h 56"/>
                  <a:gd name="T40" fmla="*/ 16 w 32"/>
                  <a:gd name="T41" fmla="*/ 0 h 56"/>
                  <a:gd name="T42" fmla="*/ 20 w 32"/>
                  <a:gd name="T43" fmla="*/ 0 h 56"/>
                  <a:gd name="T44" fmla="*/ 20 w 32"/>
                  <a:gd name="T45" fmla="*/ 0 h 56"/>
                  <a:gd name="T46" fmla="*/ 24 w 32"/>
                  <a:gd name="T47" fmla="*/ 0 h 56"/>
                  <a:gd name="T48" fmla="*/ 24 w 32"/>
                  <a:gd name="T49" fmla="*/ 0 h 56"/>
                  <a:gd name="T50" fmla="*/ 30 w 32"/>
                  <a:gd name="T51" fmla="*/ 0 h 56"/>
                  <a:gd name="T52" fmla="*/ 30 w 32"/>
                  <a:gd name="T53" fmla="*/ 0 h 56"/>
                  <a:gd name="T54" fmla="*/ 32 w 32"/>
                  <a:gd name="T55" fmla="*/ 2 h 56"/>
                  <a:gd name="T56" fmla="*/ 30 w 32"/>
                  <a:gd name="T57" fmla="*/ 1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56">
                    <a:moveTo>
                      <a:pt x="30" y="12"/>
                    </a:moveTo>
                    <a:lnTo>
                      <a:pt x="30" y="12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8"/>
                    </a:lnTo>
                    <a:lnTo>
                      <a:pt x="12" y="24"/>
                    </a:lnTo>
                    <a:lnTo>
                      <a:pt x="12" y="5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46" name="Freeform 77"/>
              <p:cNvSpPr>
                <a:spLocks/>
              </p:cNvSpPr>
              <p:nvPr/>
            </p:nvSpPr>
            <p:spPr bwMode="auto">
              <a:xfrm>
                <a:off x="8080375" y="5249863"/>
                <a:ext cx="66675" cy="123825"/>
              </a:xfrm>
              <a:custGeom>
                <a:avLst/>
                <a:gdLst>
                  <a:gd name="T0" fmla="*/ 32 w 42"/>
                  <a:gd name="T1" fmla="*/ 78 h 78"/>
                  <a:gd name="T2" fmla="*/ 18 w 42"/>
                  <a:gd name="T3" fmla="*/ 50 h 78"/>
                  <a:gd name="T4" fmla="*/ 10 w 42"/>
                  <a:gd name="T5" fmla="*/ 60 h 78"/>
                  <a:gd name="T6" fmla="*/ 10 w 42"/>
                  <a:gd name="T7" fmla="*/ 78 h 78"/>
                  <a:gd name="T8" fmla="*/ 0 w 42"/>
                  <a:gd name="T9" fmla="*/ 78 h 78"/>
                  <a:gd name="T10" fmla="*/ 0 w 42"/>
                  <a:gd name="T11" fmla="*/ 6 h 78"/>
                  <a:gd name="T12" fmla="*/ 10 w 42"/>
                  <a:gd name="T13" fmla="*/ 0 h 78"/>
                  <a:gd name="T14" fmla="*/ 10 w 42"/>
                  <a:gd name="T15" fmla="*/ 46 h 78"/>
                  <a:gd name="T16" fmla="*/ 28 w 42"/>
                  <a:gd name="T17" fmla="*/ 22 h 78"/>
                  <a:gd name="T18" fmla="*/ 40 w 42"/>
                  <a:gd name="T19" fmla="*/ 22 h 78"/>
                  <a:gd name="T20" fmla="*/ 26 w 42"/>
                  <a:gd name="T21" fmla="*/ 40 h 78"/>
                  <a:gd name="T22" fmla="*/ 42 w 42"/>
                  <a:gd name="T23" fmla="*/ 78 h 78"/>
                  <a:gd name="T24" fmla="*/ 32 w 42"/>
                  <a:gd name="T25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8">
                    <a:moveTo>
                      <a:pt x="32" y="78"/>
                    </a:moveTo>
                    <a:lnTo>
                      <a:pt x="18" y="50"/>
                    </a:lnTo>
                    <a:lnTo>
                      <a:pt x="10" y="60"/>
                    </a:lnTo>
                    <a:lnTo>
                      <a:pt x="10" y="78"/>
                    </a:lnTo>
                    <a:lnTo>
                      <a:pt x="0" y="78"/>
                    </a:lnTo>
                    <a:lnTo>
                      <a:pt x="0" y="6"/>
                    </a:lnTo>
                    <a:lnTo>
                      <a:pt x="10" y="0"/>
                    </a:lnTo>
                    <a:lnTo>
                      <a:pt x="10" y="46"/>
                    </a:lnTo>
                    <a:lnTo>
                      <a:pt x="28" y="22"/>
                    </a:lnTo>
                    <a:lnTo>
                      <a:pt x="40" y="22"/>
                    </a:lnTo>
                    <a:lnTo>
                      <a:pt x="26" y="40"/>
                    </a:lnTo>
                    <a:lnTo>
                      <a:pt x="42" y="78"/>
                    </a:lnTo>
                    <a:lnTo>
                      <a:pt x="32" y="7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47" name="Freeform 78"/>
              <p:cNvSpPr>
                <a:spLocks/>
              </p:cNvSpPr>
              <p:nvPr/>
            </p:nvSpPr>
            <p:spPr bwMode="auto">
              <a:xfrm>
                <a:off x="8156575" y="5284788"/>
                <a:ext cx="66675" cy="88900"/>
              </a:xfrm>
              <a:custGeom>
                <a:avLst/>
                <a:gdLst>
                  <a:gd name="T0" fmla="*/ 34 w 42"/>
                  <a:gd name="T1" fmla="*/ 14 h 56"/>
                  <a:gd name="T2" fmla="*/ 28 w 42"/>
                  <a:gd name="T3" fmla="*/ 10 h 56"/>
                  <a:gd name="T4" fmla="*/ 20 w 42"/>
                  <a:gd name="T5" fmla="*/ 8 h 56"/>
                  <a:gd name="T6" fmla="*/ 14 w 42"/>
                  <a:gd name="T7" fmla="*/ 10 h 56"/>
                  <a:gd name="T8" fmla="*/ 14 w 42"/>
                  <a:gd name="T9" fmla="*/ 14 h 56"/>
                  <a:gd name="T10" fmla="*/ 14 w 42"/>
                  <a:gd name="T11" fmla="*/ 16 h 56"/>
                  <a:gd name="T12" fmla="*/ 16 w 42"/>
                  <a:gd name="T13" fmla="*/ 18 h 56"/>
                  <a:gd name="T14" fmla="*/ 18 w 42"/>
                  <a:gd name="T15" fmla="*/ 20 h 56"/>
                  <a:gd name="T16" fmla="*/ 24 w 42"/>
                  <a:gd name="T17" fmla="*/ 22 h 56"/>
                  <a:gd name="T18" fmla="*/ 32 w 42"/>
                  <a:gd name="T19" fmla="*/ 26 h 56"/>
                  <a:gd name="T20" fmla="*/ 38 w 42"/>
                  <a:gd name="T21" fmla="*/ 28 h 56"/>
                  <a:gd name="T22" fmla="*/ 40 w 42"/>
                  <a:gd name="T23" fmla="*/ 34 h 56"/>
                  <a:gd name="T24" fmla="*/ 42 w 42"/>
                  <a:gd name="T25" fmla="*/ 40 h 56"/>
                  <a:gd name="T26" fmla="*/ 40 w 42"/>
                  <a:gd name="T27" fmla="*/ 48 h 56"/>
                  <a:gd name="T28" fmla="*/ 36 w 42"/>
                  <a:gd name="T29" fmla="*/ 52 h 56"/>
                  <a:gd name="T30" fmla="*/ 28 w 42"/>
                  <a:gd name="T31" fmla="*/ 56 h 56"/>
                  <a:gd name="T32" fmla="*/ 22 w 42"/>
                  <a:gd name="T33" fmla="*/ 56 h 56"/>
                  <a:gd name="T34" fmla="*/ 10 w 42"/>
                  <a:gd name="T35" fmla="*/ 54 h 56"/>
                  <a:gd name="T36" fmla="*/ 0 w 42"/>
                  <a:gd name="T37" fmla="*/ 50 h 56"/>
                  <a:gd name="T38" fmla="*/ 6 w 42"/>
                  <a:gd name="T39" fmla="*/ 42 h 56"/>
                  <a:gd name="T40" fmla="*/ 14 w 42"/>
                  <a:gd name="T41" fmla="*/ 46 h 56"/>
                  <a:gd name="T42" fmla="*/ 22 w 42"/>
                  <a:gd name="T43" fmla="*/ 46 h 56"/>
                  <a:gd name="T44" fmla="*/ 28 w 42"/>
                  <a:gd name="T45" fmla="*/ 44 h 56"/>
                  <a:gd name="T46" fmla="*/ 32 w 42"/>
                  <a:gd name="T47" fmla="*/ 40 h 56"/>
                  <a:gd name="T48" fmla="*/ 30 w 42"/>
                  <a:gd name="T49" fmla="*/ 38 h 56"/>
                  <a:gd name="T50" fmla="*/ 28 w 42"/>
                  <a:gd name="T51" fmla="*/ 36 h 56"/>
                  <a:gd name="T52" fmla="*/ 24 w 42"/>
                  <a:gd name="T53" fmla="*/ 34 h 56"/>
                  <a:gd name="T54" fmla="*/ 18 w 42"/>
                  <a:gd name="T55" fmla="*/ 32 h 56"/>
                  <a:gd name="T56" fmla="*/ 10 w 42"/>
                  <a:gd name="T57" fmla="*/ 28 h 56"/>
                  <a:gd name="T58" fmla="*/ 6 w 42"/>
                  <a:gd name="T59" fmla="*/ 24 h 56"/>
                  <a:gd name="T60" fmla="*/ 4 w 42"/>
                  <a:gd name="T61" fmla="*/ 20 h 56"/>
                  <a:gd name="T62" fmla="*/ 2 w 42"/>
                  <a:gd name="T63" fmla="*/ 14 h 56"/>
                  <a:gd name="T64" fmla="*/ 4 w 42"/>
                  <a:gd name="T65" fmla="*/ 8 h 56"/>
                  <a:gd name="T66" fmla="*/ 8 w 42"/>
                  <a:gd name="T67" fmla="*/ 2 h 56"/>
                  <a:gd name="T68" fmla="*/ 14 w 42"/>
                  <a:gd name="T69" fmla="*/ 0 h 56"/>
                  <a:gd name="T70" fmla="*/ 22 w 42"/>
                  <a:gd name="T71" fmla="*/ 0 h 56"/>
                  <a:gd name="T72" fmla="*/ 32 w 42"/>
                  <a:gd name="T73" fmla="*/ 0 h 56"/>
                  <a:gd name="T74" fmla="*/ 40 w 42"/>
                  <a:gd name="T75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6">
                    <a:moveTo>
                      <a:pt x="40" y="6"/>
                    </a:moveTo>
                    <a:lnTo>
                      <a:pt x="34" y="14"/>
                    </a:lnTo>
                    <a:lnTo>
                      <a:pt x="34" y="14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18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32" y="26"/>
                    </a:lnTo>
                    <a:lnTo>
                      <a:pt x="32" y="26"/>
                    </a:lnTo>
                    <a:lnTo>
                      <a:pt x="38" y="28"/>
                    </a:lnTo>
                    <a:lnTo>
                      <a:pt x="38" y="28"/>
                    </a:lnTo>
                    <a:lnTo>
                      <a:pt x="40" y="34"/>
                    </a:lnTo>
                    <a:lnTo>
                      <a:pt x="40" y="34"/>
                    </a:lnTo>
                    <a:lnTo>
                      <a:pt x="42" y="40"/>
                    </a:lnTo>
                    <a:lnTo>
                      <a:pt x="42" y="40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0" y="5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2" y="40"/>
                    </a:lnTo>
                    <a:lnTo>
                      <a:pt x="32" y="40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18" y="32"/>
                    </a:lnTo>
                    <a:lnTo>
                      <a:pt x="18" y="32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40" y="6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  <p:sp>
            <p:nvSpPr>
              <p:cNvPr id="5148" name="Freeform 79"/>
              <p:cNvSpPr>
                <a:spLocks/>
              </p:cNvSpPr>
              <p:nvPr/>
            </p:nvSpPr>
            <p:spPr bwMode="auto">
              <a:xfrm>
                <a:off x="8239125" y="5348288"/>
                <a:ext cx="25400" cy="25400"/>
              </a:xfrm>
              <a:custGeom>
                <a:avLst/>
                <a:gdLst>
                  <a:gd name="T0" fmla="*/ 16 w 16"/>
                  <a:gd name="T1" fmla="*/ 8 h 16"/>
                  <a:gd name="T2" fmla="*/ 16 w 16"/>
                  <a:gd name="T3" fmla="*/ 8 h 16"/>
                  <a:gd name="T4" fmla="*/ 16 w 16"/>
                  <a:gd name="T5" fmla="*/ 12 h 16"/>
                  <a:gd name="T6" fmla="*/ 16 w 16"/>
                  <a:gd name="T7" fmla="*/ 12 h 16"/>
                  <a:gd name="T8" fmla="*/ 14 w 16"/>
                  <a:gd name="T9" fmla="*/ 14 h 16"/>
                  <a:gd name="T10" fmla="*/ 14 w 16"/>
                  <a:gd name="T11" fmla="*/ 14 h 16"/>
                  <a:gd name="T12" fmla="*/ 12 w 16"/>
                  <a:gd name="T13" fmla="*/ 16 h 16"/>
                  <a:gd name="T14" fmla="*/ 12 w 16"/>
                  <a:gd name="T15" fmla="*/ 16 h 16"/>
                  <a:gd name="T16" fmla="*/ 8 w 16"/>
                  <a:gd name="T17" fmla="*/ 16 h 16"/>
                  <a:gd name="T18" fmla="*/ 8 w 16"/>
                  <a:gd name="T19" fmla="*/ 16 h 16"/>
                  <a:gd name="T20" fmla="*/ 6 w 16"/>
                  <a:gd name="T21" fmla="*/ 16 h 16"/>
                  <a:gd name="T22" fmla="*/ 6 w 16"/>
                  <a:gd name="T23" fmla="*/ 16 h 16"/>
                  <a:gd name="T24" fmla="*/ 2 w 16"/>
                  <a:gd name="T25" fmla="*/ 14 h 16"/>
                  <a:gd name="T26" fmla="*/ 2 w 16"/>
                  <a:gd name="T27" fmla="*/ 14 h 16"/>
                  <a:gd name="T28" fmla="*/ 0 w 16"/>
                  <a:gd name="T29" fmla="*/ 12 h 16"/>
                  <a:gd name="T30" fmla="*/ 0 w 16"/>
                  <a:gd name="T31" fmla="*/ 12 h 16"/>
                  <a:gd name="T32" fmla="*/ 0 w 16"/>
                  <a:gd name="T33" fmla="*/ 8 h 16"/>
                  <a:gd name="T34" fmla="*/ 0 w 16"/>
                  <a:gd name="T35" fmla="*/ 8 h 16"/>
                  <a:gd name="T36" fmla="*/ 0 w 16"/>
                  <a:gd name="T37" fmla="*/ 4 h 16"/>
                  <a:gd name="T38" fmla="*/ 0 w 16"/>
                  <a:gd name="T39" fmla="*/ 4 h 16"/>
                  <a:gd name="T40" fmla="*/ 2 w 16"/>
                  <a:gd name="T41" fmla="*/ 2 h 16"/>
                  <a:gd name="T42" fmla="*/ 2 w 16"/>
                  <a:gd name="T43" fmla="*/ 2 h 16"/>
                  <a:gd name="T44" fmla="*/ 6 w 16"/>
                  <a:gd name="T45" fmla="*/ 0 h 16"/>
                  <a:gd name="T46" fmla="*/ 6 w 16"/>
                  <a:gd name="T47" fmla="*/ 0 h 16"/>
                  <a:gd name="T48" fmla="*/ 8 w 16"/>
                  <a:gd name="T49" fmla="*/ 0 h 16"/>
                  <a:gd name="T50" fmla="*/ 8 w 16"/>
                  <a:gd name="T51" fmla="*/ 0 h 16"/>
                  <a:gd name="T52" fmla="*/ 12 w 16"/>
                  <a:gd name="T53" fmla="*/ 0 h 16"/>
                  <a:gd name="T54" fmla="*/ 12 w 16"/>
                  <a:gd name="T55" fmla="*/ 0 h 16"/>
                  <a:gd name="T56" fmla="*/ 14 w 16"/>
                  <a:gd name="T57" fmla="*/ 2 h 16"/>
                  <a:gd name="T58" fmla="*/ 14 w 16"/>
                  <a:gd name="T59" fmla="*/ 2 h 16"/>
                  <a:gd name="T60" fmla="*/ 16 w 16"/>
                  <a:gd name="T61" fmla="*/ 4 h 16"/>
                  <a:gd name="T62" fmla="*/ 16 w 16"/>
                  <a:gd name="T63" fmla="*/ 4 h 16"/>
                  <a:gd name="T64" fmla="*/ 16 w 16"/>
                  <a:gd name="T65" fmla="*/ 8 h 16"/>
                  <a:gd name="T66" fmla="*/ 16 w 16"/>
                  <a:gd name="T67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6" h="16">
                    <a:moveTo>
                      <a:pt x="16" y="8"/>
                    </a:moveTo>
                    <a:lnTo>
                      <a:pt x="16" y="8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8"/>
                    </a:lnTo>
                    <a:lnTo>
                      <a:pt x="16" y="8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39"/>
              </a:p>
            </p:txBody>
          </p:sp>
        </p:grpSp>
      </p:grpSp>
      <p:sp>
        <p:nvSpPr>
          <p:cNvPr id="159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904983" y="1916846"/>
            <a:ext cx="4899711" cy="27334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kumimoji="0" lang="en-GB" sz="1539" b="0" i="0" u="none" strike="noStrike" kern="0" cap="none" spc="0" normalizeH="0" baseline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EYInterstate Regular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851135" rtl="0" eaLnBrk="1" fontAlgn="base" latinLnBrk="0" hangingPunct="1">
              <a:lnSpc>
                <a:spcPts val="230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804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72BDC8-3BF0-49C3-88D1-9066E5DCE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FE0922-150C-4406-AD56-ACAD21E81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95E7313-333A-40EF-A652-2BCEFD229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336E20-C786-41D6-8F94-B094CD50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30619C2-1D61-4FDC-90AD-0E76E23B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006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986632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064" y="392877"/>
            <a:ext cx="10957577" cy="243656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4562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318113" y="1861725"/>
            <a:ext cx="3571979" cy="4048855"/>
          </a:xfrm>
          <a:prstGeom prst="rect">
            <a:avLst/>
          </a:prstGeom>
        </p:spPr>
        <p:txBody>
          <a:bodyPr lIns="0" tIns="0" rIns="0" bIns="0"/>
          <a:lstStyle>
            <a:lvl1pPr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7965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789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540" indent="-153918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1135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8119629" y="1861725"/>
            <a:ext cx="3598159" cy="4048855"/>
          </a:xfrm>
          <a:prstGeom prst="rect">
            <a:avLst/>
          </a:prstGeom>
        </p:spPr>
        <p:txBody>
          <a:bodyPr lIns="0" tIns="0" rIns="0" bIns="0"/>
          <a:lstStyle>
            <a:lvl1pPr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7965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789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540" indent="-153918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1135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92289" y="1861725"/>
            <a:ext cx="3596289" cy="4048855"/>
          </a:xfrm>
          <a:prstGeom prst="rect">
            <a:avLst/>
          </a:prstGeom>
        </p:spPr>
        <p:txBody>
          <a:bodyPr lIns="0" tIns="0" rIns="0" bIns="0"/>
          <a:lstStyle>
            <a:lvl1pPr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7965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789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540" indent="-153918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1135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54166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3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318113" y="3878953"/>
            <a:ext cx="3571979" cy="2299439"/>
          </a:xfrm>
          <a:prstGeom prst="rect">
            <a:avLst/>
          </a:prstGeom>
        </p:spPr>
        <p:txBody>
          <a:bodyPr lIns="0" tIns="0" rIns="0" bIns="0"/>
          <a:lstStyle>
            <a:lvl1pPr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7965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789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540" indent="-153918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1135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8119629" y="3878953"/>
            <a:ext cx="3598159" cy="2299439"/>
          </a:xfrm>
          <a:prstGeom prst="rect">
            <a:avLst/>
          </a:prstGeom>
        </p:spPr>
        <p:txBody>
          <a:bodyPr lIns="0" tIns="0" rIns="0" bIns="0"/>
          <a:lstStyle>
            <a:lvl1pPr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7965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789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540" indent="-153918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1135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/>
          </p:nvPr>
        </p:nvSpPr>
        <p:spPr>
          <a:xfrm>
            <a:off x="492289" y="3878953"/>
            <a:ext cx="3596289" cy="2299439"/>
          </a:xfrm>
          <a:prstGeom prst="rect">
            <a:avLst/>
          </a:prstGeom>
        </p:spPr>
        <p:txBody>
          <a:bodyPr lIns="0" tIns="0" rIns="0" bIns="0"/>
          <a:lstStyle>
            <a:lvl1pPr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D200"/>
              </a:buClr>
              <a:buFont typeface="Arial" charset="0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1pPr>
            <a:lvl2pPr marL="147965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2pPr>
            <a:lvl3pPr marL="306789" indent="-146607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3pPr>
            <a:lvl4pPr marL="461540" indent="-153918" algn="l" defTabSz="851135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lang="en-US" sz="770" b="0" i="0" dirty="0" smtClean="0">
                <a:solidFill>
                  <a:srgbClr val="000000"/>
                </a:solidFill>
                <a:latin typeface="EYInterstate Light" pitchFamily="2" charset="0"/>
                <a:ea typeface="+mn-ea"/>
                <a:cs typeface="+mn-cs"/>
              </a:defRPr>
            </a:lvl4pPr>
            <a:lvl5pPr algn="l" defTabSz="851135" rtl="0" eaLnBrk="0" fontAlgn="base" hangingPunct="0">
              <a:spcAft>
                <a:spcPts val="513"/>
              </a:spcAft>
              <a:buClr>
                <a:srgbClr val="FFD200"/>
              </a:buClr>
              <a:buFont typeface="Arial" charset="0"/>
              <a:defRPr lang="pl-PL" sz="855" b="0" i="0" dirty="0">
                <a:solidFill>
                  <a:srgbClr val="646464"/>
                </a:solidFill>
                <a:latin typeface="+mn-lt"/>
                <a:ea typeface="+mn-ea"/>
                <a:cs typeface="+mn-cs"/>
              </a:defRPr>
            </a:lvl5pPr>
            <a:lvl6pPr>
              <a:defRPr sz="1539"/>
            </a:lvl6pPr>
            <a:lvl7pPr>
              <a:defRPr sz="1539"/>
            </a:lvl7pPr>
            <a:lvl8pPr>
              <a:defRPr sz="1539"/>
            </a:lvl8pPr>
            <a:lvl9pPr>
              <a:defRPr sz="153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05234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EYInterstate Regular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4"/>
          <p:cNvSpPr>
            <a:spLocks noGrp="1"/>
          </p:cNvSpPr>
          <p:nvPr>
            <p:ph sz="half" idx="1"/>
          </p:nvPr>
        </p:nvSpPr>
        <p:spPr>
          <a:xfrm>
            <a:off x="4328937" y="1861725"/>
            <a:ext cx="3561199" cy="404885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770"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half" idx="2"/>
          </p:nvPr>
        </p:nvSpPr>
        <p:spPr>
          <a:xfrm>
            <a:off x="8130488" y="1861725"/>
            <a:ext cx="3587299" cy="404885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defRPr sz="770">
                <a:latin typeface="EYInterstate Light" panose="02000506000000020004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0364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5824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4661889" y="555783"/>
            <a:ext cx="1967444" cy="3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140" tIns="39072" rIns="78140" bIns="39072">
            <a:spAutoFit/>
          </a:bodyPr>
          <a:lstStyle/>
          <a:p>
            <a:pPr algn="l">
              <a:lnSpc>
                <a:spcPct val="100000"/>
              </a:lnSpc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599" dirty="0">
                <a:solidFill>
                  <a:srgbClr val="404040"/>
                </a:solidFill>
                <a:latin typeface="EYInterstate Light" pitchFamily="2" charset="0"/>
              </a:rPr>
              <a:t>Phone: +48 22 557 70 00 </a:t>
            </a:r>
          </a:p>
          <a:p>
            <a:pPr algn="l">
              <a:lnSpc>
                <a:spcPct val="100000"/>
              </a:lnSpc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599" dirty="0">
                <a:solidFill>
                  <a:srgbClr val="404040"/>
                </a:solidFill>
                <a:latin typeface="EYInterstate Light" pitchFamily="2" charset="0"/>
              </a:rPr>
              <a:t>Fax: +48 22 557 70 01</a:t>
            </a:r>
          </a:p>
          <a:p>
            <a:pPr algn="l">
              <a:lnSpc>
                <a:spcPct val="100000"/>
              </a:lnSpc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599" dirty="0">
                <a:solidFill>
                  <a:srgbClr val="404040"/>
                </a:solidFill>
                <a:latin typeface="EYInterstate Light" pitchFamily="2" charset="0"/>
              </a:rPr>
              <a:t>www.ey.com/pl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651845" y="555783"/>
            <a:ext cx="3180128" cy="35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140" tIns="39072" rIns="78140" bIns="39072">
            <a:spAutoFit/>
          </a:bodyPr>
          <a:lstStyle/>
          <a:p>
            <a:pPr algn="l">
              <a:lnSpc>
                <a:spcPct val="100000"/>
              </a:lnSpc>
              <a:buSzPct val="80000"/>
              <a:buFont typeface="Wingdings" pitchFamily="2" charset="2"/>
              <a:buNone/>
              <a:defRPr/>
            </a:pPr>
            <a:r>
              <a:rPr lang="pl-PL" sz="599" dirty="0">
                <a:solidFill>
                  <a:srgbClr val="404040"/>
                </a:solidFill>
                <a:latin typeface="EYInterstate Light" pitchFamily="2" charset="0"/>
              </a:rPr>
              <a:t>Company </a:t>
            </a:r>
            <a:r>
              <a:rPr lang="pl-PL" sz="599" dirty="0" err="1">
                <a:solidFill>
                  <a:srgbClr val="404040"/>
                </a:solidFill>
                <a:latin typeface="EYInterstate Light" pitchFamily="2" charset="0"/>
              </a:rPr>
              <a:t>name</a:t>
            </a:r>
            <a:r>
              <a:rPr lang="en-GB" sz="599" dirty="0">
                <a:solidFill>
                  <a:srgbClr val="404040"/>
                </a:solidFill>
                <a:latin typeface="EYInterstate Light" pitchFamily="2" charset="0"/>
              </a:rPr>
              <a:t> </a:t>
            </a:r>
          </a:p>
          <a:p>
            <a:pPr algn="l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pl-PL" sz="599" dirty="0" err="1">
                <a:solidFill>
                  <a:srgbClr val="404040"/>
                </a:solidFill>
                <a:latin typeface="EYInterstate Light" pitchFamily="2" charset="0"/>
              </a:rPr>
              <a:t>Address</a:t>
            </a:r>
            <a:endParaRPr lang="en-GB" sz="599" dirty="0">
              <a:solidFill>
                <a:srgbClr val="404040"/>
              </a:solidFill>
              <a:latin typeface="EYInterstate Light" pitchFamily="2" charset="0"/>
            </a:endParaRPr>
          </a:p>
          <a:p>
            <a:pPr algn="l">
              <a:lnSpc>
                <a:spcPct val="100000"/>
              </a:lnSpc>
              <a:buFont typeface="Wingdings" pitchFamily="2" charset="2"/>
              <a:buNone/>
              <a:defRPr/>
            </a:pPr>
            <a:r>
              <a:rPr lang="en-GB" sz="599" dirty="0">
                <a:solidFill>
                  <a:srgbClr val="404040"/>
                </a:solidFill>
                <a:latin typeface="EYInterstate Light" pitchFamily="2" charset="0"/>
              </a:rPr>
              <a:t>00-124 Warsaw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6798831" y="555782"/>
            <a:ext cx="1361103" cy="26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8140" tIns="39072" rIns="78140" bIns="39072">
            <a:spAutoFit/>
          </a:bodyPr>
          <a:lstStyle/>
          <a:p>
            <a:pPr algn="l">
              <a:lnSpc>
                <a:spcPct val="100000"/>
              </a:lnSpc>
              <a:buSzPct val="80000"/>
              <a:buFont typeface="Wingdings" pitchFamily="2" charset="2"/>
              <a:buNone/>
              <a:tabLst>
                <a:tab pos="0" algn="l"/>
              </a:tabLst>
              <a:defRPr/>
            </a:pPr>
            <a:r>
              <a:rPr lang="en-GB" sz="599" dirty="0">
                <a:solidFill>
                  <a:srgbClr val="404040"/>
                </a:solidFill>
                <a:latin typeface="EYInterstate Light" pitchFamily="2" charset="0"/>
              </a:rPr>
              <a:t>NIP: </a:t>
            </a:r>
            <a:r>
              <a:rPr lang="pl-PL" sz="599" dirty="0">
                <a:solidFill>
                  <a:srgbClr val="404040"/>
                </a:solidFill>
                <a:latin typeface="EYInterstate Light" pitchFamily="2" charset="0"/>
              </a:rPr>
              <a:t>XXX</a:t>
            </a:r>
            <a:r>
              <a:rPr lang="en-GB" sz="599" dirty="0">
                <a:solidFill>
                  <a:srgbClr val="404040"/>
                </a:solidFill>
                <a:latin typeface="EYInterstate Light" pitchFamily="2" charset="0"/>
              </a:rPr>
              <a:t>-</a:t>
            </a:r>
            <a:r>
              <a:rPr lang="pl-PL" sz="599" dirty="0">
                <a:solidFill>
                  <a:srgbClr val="404040"/>
                </a:solidFill>
                <a:latin typeface="EYInterstate Light" pitchFamily="2" charset="0"/>
              </a:rPr>
              <a:t>XX</a:t>
            </a:r>
            <a:r>
              <a:rPr lang="en-GB" sz="599" dirty="0">
                <a:solidFill>
                  <a:srgbClr val="404040"/>
                </a:solidFill>
                <a:latin typeface="EYInterstate Light" pitchFamily="2" charset="0"/>
              </a:rPr>
              <a:t>-</a:t>
            </a:r>
            <a:r>
              <a:rPr lang="pl-PL" sz="599" dirty="0">
                <a:solidFill>
                  <a:srgbClr val="404040"/>
                </a:solidFill>
                <a:latin typeface="EYInterstate Light" pitchFamily="2" charset="0"/>
              </a:rPr>
              <a:t>XX-XXX</a:t>
            </a:r>
            <a:br>
              <a:rPr lang="en-GB" sz="599" dirty="0">
                <a:solidFill>
                  <a:srgbClr val="404040"/>
                </a:solidFill>
                <a:latin typeface="EYInterstate Light" pitchFamily="2" charset="0"/>
              </a:rPr>
            </a:br>
            <a:r>
              <a:rPr lang="en-GB" sz="599" dirty="0">
                <a:solidFill>
                  <a:srgbClr val="404040"/>
                </a:solidFill>
                <a:latin typeface="EYInterstate Light" pitchFamily="2" charset="0"/>
              </a:rPr>
              <a:t>KRS: 0000</a:t>
            </a:r>
            <a:r>
              <a:rPr lang="pl-PL" sz="599" dirty="0">
                <a:solidFill>
                  <a:srgbClr val="404040"/>
                </a:solidFill>
                <a:latin typeface="EYInterstate Light" pitchFamily="2" charset="0"/>
              </a:rPr>
              <a:t>XXXXXX</a:t>
            </a:r>
            <a:endParaRPr lang="en-GB" sz="599" dirty="0">
              <a:solidFill>
                <a:srgbClr val="404040"/>
              </a:solidFill>
              <a:latin typeface="EYInterstate Light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88694" y="1217432"/>
            <a:ext cx="7439028" cy="51258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defRPr sz="770" b="0" i="0">
                <a:solidFill>
                  <a:srgbClr val="404040"/>
                </a:solidFill>
                <a:latin typeface="EYInterstate Light" pitchFamily="2" charset="0"/>
              </a:defRPr>
            </a:lvl1pPr>
            <a:lvl2pPr marL="147965" indent="-146607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70" b="0" i="0">
                <a:solidFill>
                  <a:srgbClr val="404040"/>
                </a:solidFill>
                <a:latin typeface="EYInterstate Light" pitchFamily="2" charset="0"/>
              </a:defRPr>
            </a:lvl2pPr>
            <a:lvl3pPr marL="307836" indent="-154752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70" b="0" i="0">
                <a:solidFill>
                  <a:srgbClr val="404040"/>
                </a:solidFill>
                <a:latin typeface="EYInterstate Light" pitchFamily="2" charset="0"/>
              </a:defRPr>
            </a:lvl3pPr>
            <a:lvl4pPr marL="461540" indent="-153918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70" b="0" i="0">
                <a:solidFill>
                  <a:srgbClr val="404040"/>
                </a:solidFill>
                <a:latin typeface="EYInterstate Light" pitchFamily="2" charset="0"/>
              </a:defRPr>
            </a:lvl4pPr>
            <a:lvl5pPr marL="615672" indent="-153918">
              <a:lnSpc>
                <a:spcPct val="100000"/>
              </a:lnSpc>
              <a:spcBef>
                <a:spcPts val="0"/>
              </a:spcBef>
              <a:spcAft>
                <a:spcPts val="513"/>
              </a:spcAft>
              <a:buClr>
                <a:srgbClr val="FFE600"/>
              </a:buClr>
              <a:buSzPct val="70000"/>
              <a:buFont typeface="Arial" pitchFamily="34" charset="0"/>
              <a:buChar char="►"/>
              <a:defRPr sz="770" b="0" i="0">
                <a:solidFill>
                  <a:srgbClr val="404040"/>
                </a:solidFill>
                <a:latin typeface="EYInterstate Light" pitchFamily="2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grpSp>
        <p:nvGrpSpPr>
          <p:cNvPr id="8" name="Group 7"/>
          <p:cNvGrpSpPr/>
          <p:nvPr/>
        </p:nvGrpSpPr>
        <p:grpSpPr>
          <a:xfrm>
            <a:off x="488694" y="278895"/>
            <a:ext cx="797089" cy="740082"/>
            <a:chOff x="9040813" y="5535613"/>
            <a:chExt cx="1082675" cy="1263650"/>
          </a:xfrm>
        </p:grpSpPr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9040813" y="5535613"/>
              <a:ext cx="866775" cy="314325"/>
            </a:xfrm>
            <a:custGeom>
              <a:avLst/>
              <a:gdLst>
                <a:gd name="T0" fmla="*/ 546 w 546"/>
                <a:gd name="T1" fmla="*/ 0 h 198"/>
                <a:gd name="T2" fmla="*/ 0 w 546"/>
                <a:gd name="T3" fmla="*/ 198 h 198"/>
                <a:gd name="T4" fmla="*/ 546 w 546"/>
                <a:gd name="T5" fmla="*/ 102 h 198"/>
                <a:gd name="T6" fmla="*/ 546 w 546"/>
                <a:gd name="T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6" h="198">
                  <a:moveTo>
                    <a:pt x="546" y="0"/>
                  </a:moveTo>
                  <a:lnTo>
                    <a:pt x="0" y="198"/>
                  </a:lnTo>
                  <a:lnTo>
                    <a:pt x="546" y="102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E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9040813" y="5983288"/>
              <a:ext cx="1082675" cy="815975"/>
            </a:xfrm>
            <a:custGeom>
              <a:avLst/>
              <a:gdLst>
                <a:gd name="T0" fmla="*/ 6 w 682"/>
                <a:gd name="T1" fmla="*/ 342 h 514"/>
                <a:gd name="T2" fmla="*/ 38 w 682"/>
                <a:gd name="T3" fmla="*/ 380 h 514"/>
                <a:gd name="T4" fmla="*/ 34 w 682"/>
                <a:gd name="T5" fmla="*/ 354 h 514"/>
                <a:gd name="T6" fmla="*/ 78 w 682"/>
                <a:gd name="T7" fmla="*/ 392 h 514"/>
                <a:gd name="T8" fmla="*/ 96 w 682"/>
                <a:gd name="T9" fmla="*/ 406 h 514"/>
                <a:gd name="T10" fmla="*/ 250 w 682"/>
                <a:gd name="T11" fmla="*/ 364 h 514"/>
                <a:gd name="T12" fmla="*/ 266 w 682"/>
                <a:gd name="T13" fmla="*/ 372 h 514"/>
                <a:gd name="T14" fmla="*/ 132 w 682"/>
                <a:gd name="T15" fmla="*/ 380 h 514"/>
                <a:gd name="T16" fmla="*/ 164 w 682"/>
                <a:gd name="T17" fmla="*/ 374 h 514"/>
                <a:gd name="T18" fmla="*/ 192 w 682"/>
                <a:gd name="T19" fmla="*/ 364 h 514"/>
                <a:gd name="T20" fmla="*/ 192 w 682"/>
                <a:gd name="T21" fmla="*/ 374 h 514"/>
                <a:gd name="T22" fmla="*/ 446 w 682"/>
                <a:gd name="T23" fmla="*/ 406 h 514"/>
                <a:gd name="T24" fmla="*/ 456 w 682"/>
                <a:gd name="T25" fmla="*/ 358 h 514"/>
                <a:gd name="T26" fmla="*/ 446 w 682"/>
                <a:gd name="T27" fmla="*/ 394 h 514"/>
                <a:gd name="T28" fmla="*/ 290 w 682"/>
                <a:gd name="T29" fmla="*/ 384 h 514"/>
                <a:gd name="T30" fmla="*/ 304 w 682"/>
                <a:gd name="T31" fmla="*/ 420 h 514"/>
                <a:gd name="T32" fmla="*/ 320 w 682"/>
                <a:gd name="T33" fmla="*/ 394 h 514"/>
                <a:gd name="T34" fmla="*/ 316 w 682"/>
                <a:gd name="T35" fmla="*/ 372 h 514"/>
                <a:gd name="T36" fmla="*/ 380 w 682"/>
                <a:gd name="T37" fmla="*/ 376 h 514"/>
                <a:gd name="T38" fmla="*/ 402 w 682"/>
                <a:gd name="T39" fmla="*/ 410 h 514"/>
                <a:gd name="T40" fmla="*/ 374 w 682"/>
                <a:gd name="T41" fmla="*/ 388 h 514"/>
                <a:gd name="T42" fmla="*/ 514 w 682"/>
                <a:gd name="T43" fmla="*/ 394 h 514"/>
                <a:gd name="T44" fmla="*/ 512 w 682"/>
                <a:gd name="T45" fmla="*/ 360 h 514"/>
                <a:gd name="T46" fmla="*/ 522 w 682"/>
                <a:gd name="T47" fmla="*/ 402 h 514"/>
                <a:gd name="T48" fmla="*/ 632 w 682"/>
                <a:gd name="T49" fmla="*/ 394 h 514"/>
                <a:gd name="T50" fmla="*/ 620 w 682"/>
                <a:gd name="T51" fmla="*/ 358 h 514"/>
                <a:gd name="T52" fmla="*/ 632 w 682"/>
                <a:gd name="T53" fmla="*/ 394 h 514"/>
                <a:gd name="T54" fmla="*/ 584 w 682"/>
                <a:gd name="T55" fmla="*/ 396 h 514"/>
                <a:gd name="T56" fmla="*/ 562 w 682"/>
                <a:gd name="T57" fmla="*/ 372 h 514"/>
                <a:gd name="T58" fmla="*/ 548 w 682"/>
                <a:gd name="T59" fmla="*/ 410 h 514"/>
                <a:gd name="T60" fmla="*/ 548 w 682"/>
                <a:gd name="T61" fmla="*/ 372 h 514"/>
                <a:gd name="T62" fmla="*/ 664 w 682"/>
                <a:gd name="T63" fmla="*/ 374 h 514"/>
                <a:gd name="T64" fmla="*/ 678 w 682"/>
                <a:gd name="T65" fmla="*/ 374 h 514"/>
                <a:gd name="T66" fmla="*/ 228 w 682"/>
                <a:gd name="T67" fmla="*/ 354 h 514"/>
                <a:gd name="T68" fmla="*/ 530 w 682"/>
                <a:gd name="T69" fmla="*/ 470 h 514"/>
                <a:gd name="T70" fmla="*/ 552 w 682"/>
                <a:gd name="T71" fmla="*/ 484 h 514"/>
                <a:gd name="T72" fmla="*/ 560 w 682"/>
                <a:gd name="T73" fmla="*/ 480 h 514"/>
                <a:gd name="T74" fmla="*/ 120 w 682"/>
                <a:gd name="T75" fmla="*/ 494 h 514"/>
                <a:gd name="T76" fmla="*/ 42 w 682"/>
                <a:gd name="T77" fmla="*/ 494 h 514"/>
                <a:gd name="T78" fmla="*/ 20 w 682"/>
                <a:gd name="T79" fmla="*/ 476 h 514"/>
                <a:gd name="T80" fmla="*/ 70 w 682"/>
                <a:gd name="T81" fmla="*/ 460 h 514"/>
                <a:gd name="T82" fmla="*/ 106 w 682"/>
                <a:gd name="T83" fmla="*/ 452 h 514"/>
                <a:gd name="T84" fmla="*/ 90 w 682"/>
                <a:gd name="T85" fmla="*/ 456 h 514"/>
                <a:gd name="T86" fmla="*/ 496 w 682"/>
                <a:gd name="T87" fmla="*/ 458 h 514"/>
                <a:gd name="T88" fmla="*/ 494 w 682"/>
                <a:gd name="T89" fmla="*/ 444 h 514"/>
                <a:gd name="T90" fmla="*/ 376 w 682"/>
                <a:gd name="T91" fmla="*/ 494 h 514"/>
                <a:gd name="T92" fmla="*/ 398 w 682"/>
                <a:gd name="T93" fmla="*/ 476 h 514"/>
                <a:gd name="T94" fmla="*/ 442 w 682"/>
                <a:gd name="T95" fmla="*/ 496 h 514"/>
                <a:gd name="T96" fmla="*/ 438 w 682"/>
                <a:gd name="T97" fmla="*/ 484 h 514"/>
                <a:gd name="T98" fmla="*/ 452 w 682"/>
                <a:gd name="T99" fmla="*/ 470 h 514"/>
                <a:gd name="T100" fmla="*/ 170 w 682"/>
                <a:gd name="T101" fmla="*/ 426 h 514"/>
                <a:gd name="T102" fmla="*/ 254 w 682"/>
                <a:gd name="T103" fmla="*/ 444 h 514"/>
                <a:gd name="T104" fmla="*/ 252 w 682"/>
                <a:gd name="T105" fmla="*/ 456 h 514"/>
                <a:gd name="T106" fmla="*/ 280 w 682"/>
                <a:gd name="T107" fmla="*/ 470 h 514"/>
                <a:gd name="T108" fmla="*/ 296 w 682"/>
                <a:gd name="T109" fmla="*/ 506 h 514"/>
                <a:gd name="T110" fmla="*/ 310 w 682"/>
                <a:gd name="T111" fmla="*/ 480 h 514"/>
                <a:gd name="T112" fmla="*/ 308 w 682"/>
                <a:gd name="T113" fmla="*/ 458 h 514"/>
                <a:gd name="T114" fmla="*/ 220 w 682"/>
                <a:gd name="T115" fmla="*/ 432 h 514"/>
                <a:gd name="T116" fmla="*/ 6 w 682"/>
                <a:gd name="T117" fmla="*/ 0 h 514"/>
                <a:gd name="T118" fmla="*/ 464 w 682"/>
                <a:gd name="T119" fmla="*/ 0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2" h="514">
                  <a:moveTo>
                    <a:pt x="58" y="388"/>
                  </a:moveTo>
                  <a:lnTo>
                    <a:pt x="58" y="388"/>
                  </a:lnTo>
                  <a:lnTo>
                    <a:pt x="56" y="382"/>
                  </a:lnTo>
                  <a:lnTo>
                    <a:pt x="54" y="378"/>
                  </a:lnTo>
                  <a:lnTo>
                    <a:pt x="48" y="372"/>
                  </a:lnTo>
                  <a:lnTo>
                    <a:pt x="48" y="372"/>
                  </a:lnTo>
                  <a:lnTo>
                    <a:pt x="54" y="368"/>
                  </a:lnTo>
                  <a:lnTo>
                    <a:pt x="56" y="360"/>
                  </a:lnTo>
                  <a:lnTo>
                    <a:pt x="56" y="360"/>
                  </a:lnTo>
                  <a:lnTo>
                    <a:pt x="54" y="352"/>
                  </a:lnTo>
                  <a:lnTo>
                    <a:pt x="50" y="346"/>
                  </a:lnTo>
                  <a:lnTo>
                    <a:pt x="44" y="344"/>
                  </a:lnTo>
                  <a:lnTo>
                    <a:pt x="34" y="342"/>
                  </a:lnTo>
                  <a:lnTo>
                    <a:pt x="6" y="342"/>
                  </a:lnTo>
                  <a:lnTo>
                    <a:pt x="6" y="410"/>
                  </a:lnTo>
                  <a:lnTo>
                    <a:pt x="34" y="410"/>
                  </a:lnTo>
                  <a:lnTo>
                    <a:pt x="34" y="410"/>
                  </a:lnTo>
                  <a:lnTo>
                    <a:pt x="44" y="408"/>
                  </a:lnTo>
                  <a:lnTo>
                    <a:pt x="52" y="404"/>
                  </a:lnTo>
                  <a:lnTo>
                    <a:pt x="56" y="396"/>
                  </a:lnTo>
                  <a:lnTo>
                    <a:pt x="58" y="388"/>
                  </a:lnTo>
                  <a:lnTo>
                    <a:pt x="58" y="388"/>
                  </a:lnTo>
                  <a:close/>
                  <a:moveTo>
                    <a:pt x="34" y="398"/>
                  </a:moveTo>
                  <a:lnTo>
                    <a:pt x="18" y="398"/>
                  </a:lnTo>
                  <a:lnTo>
                    <a:pt x="18" y="378"/>
                  </a:lnTo>
                  <a:lnTo>
                    <a:pt x="34" y="378"/>
                  </a:lnTo>
                  <a:lnTo>
                    <a:pt x="34" y="378"/>
                  </a:lnTo>
                  <a:lnTo>
                    <a:pt x="38" y="380"/>
                  </a:lnTo>
                  <a:lnTo>
                    <a:pt x="42" y="380"/>
                  </a:lnTo>
                  <a:lnTo>
                    <a:pt x="44" y="384"/>
                  </a:lnTo>
                  <a:lnTo>
                    <a:pt x="44" y="388"/>
                  </a:lnTo>
                  <a:lnTo>
                    <a:pt x="44" y="388"/>
                  </a:lnTo>
                  <a:lnTo>
                    <a:pt x="44" y="392"/>
                  </a:lnTo>
                  <a:lnTo>
                    <a:pt x="42" y="396"/>
                  </a:lnTo>
                  <a:lnTo>
                    <a:pt x="38" y="398"/>
                  </a:lnTo>
                  <a:lnTo>
                    <a:pt x="34" y="398"/>
                  </a:lnTo>
                  <a:lnTo>
                    <a:pt x="34" y="398"/>
                  </a:lnTo>
                  <a:close/>
                  <a:moveTo>
                    <a:pt x="34" y="368"/>
                  </a:moveTo>
                  <a:lnTo>
                    <a:pt x="18" y="368"/>
                  </a:lnTo>
                  <a:lnTo>
                    <a:pt x="18" y="354"/>
                  </a:lnTo>
                  <a:lnTo>
                    <a:pt x="34" y="354"/>
                  </a:lnTo>
                  <a:lnTo>
                    <a:pt x="34" y="354"/>
                  </a:lnTo>
                  <a:lnTo>
                    <a:pt x="40" y="356"/>
                  </a:lnTo>
                  <a:lnTo>
                    <a:pt x="42" y="358"/>
                  </a:lnTo>
                  <a:lnTo>
                    <a:pt x="42" y="360"/>
                  </a:lnTo>
                  <a:lnTo>
                    <a:pt x="42" y="360"/>
                  </a:lnTo>
                  <a:lnTo>
                    <a:pt x="40" y="366"/>
                  </a:lnTo>
                  <a:lnTo>
                    <a:pt x="38" y="366"/>
                  </a:lnTo>
                  <a:lnTo>
                    <a:pt x="34" y="368"/>
                  </a:lnTo>
                  <a:lnTo>
                    <a:pt x="34" y="368"/>
                  </a:lnTo>
                  <a:close/>
                  <a:moveTo>
                    <a:pt x="66" y="388"/>
                  </a:moveTo>
                  <a:lnTo>
                    <a:pt x="66" y="360"/>
                  </a:lnTo>
                  <a:lnTo>
                    <a:pt x="78" y="360"/>
                  </a:lnTo>
                  <a:lnTo>
                    <a:pt x="78" y="388"/>
                  </a:lnTo>
                  <a:lnTo>
                    <a:pt x="78" y="388"/>
                  </a:lnTo>
                  <a:lnTo>
                    <a:pt x="78" y="392"/>
                  </a:lnTo>
                  <a:lnTo>
                    <a:pt x="80" y="396"/>
                  </a:lnTo>
                  <a:lnTo>
                    <a:pt x="84" y="398"/>
                  </a:lnTo>
                  <a:lnTo>
                    <a:pt x="88" y="400"/>
                  </a:lnTo>
                  <a:lnTo>
                    <a:pt x="88" y="400"/>
                  </a:lnTo>
                  <a:lnTo>
                    <a:pt x="92" y="398"/>
                  </a:lnTo>
                  <a:lnTo>
                    <a:pt x="94" y="396"/>
                  </a:lnTo>
                  <a:lnTo>
                    <a:pt x="96" y="392"/>
                  </a:lnTo>
                  <a:lnTo>
                    <a:pt x="96" y="388"/>
                  </a:lnTo>
                  <a:lnTo>
                    <a:pt x="96" y="360"/>
                  </a:lnTo>
                  <a:lnTo>
                    <a:pt x="108" y="360"/>
                  </a:lnTo>
                  <a:lnTo>
                    <a:pt x="108" y="410"/>
                  </a:lnTo>
                  <a:lnTo>
                    <a:pt x="96" y="410"/>
                  </a:lnTo>
                  <a:lnTo>
                    <a:pt x="96" y="406"/>
                  </a:lnTo>
                  <a:lnTo>
                    <a:pt x="96" y="406"/>
                  </a:lnTo>
                  <a:lnTo>
                    <a:pt x="92" y="408"/>
                  </a:lnTo>
                  <a:lnTo>
                    <a:pt x="84" y="410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74" y="408"/>
                  </a:lnTo>
                  <a:lnTo>
                    <a:pt x="70" y="402"/>
                  </a:lnTo>
                  <a:lnTo>
                    <a:pt x="66" y="394"/>
                  </a:lnTo>
                  <a:lnTo>
                    <a:pt x="66" y="388"/>
                  </a:lnTo>
                  <a:lnTo>
                    <a:pt x="66" y="388"/>
                  </a:lnTo>
                  <a:close/>
                  <a:moveTo>
                    <a:pt x="250" y="410"/>
                  </a:moveTo>
                  <a:lnTo>
                    <a:pt x="238" y="410"/>
                  </a:lnTo>
                  <a:lnTo>
                    <a:pt x="238" y="360"/>
                  </a:lnTo>
                  <a:lnTo>
                    <a:pt x="250" y="360"/>
                  </a:lnTo>
                  <a:lnTo>
                    <a:pt x="250" y="364"/>
                  </a:lnTo>
                  <a:lnTo>
                    <a:pt x="250" y="364"/>
                  </a:lnTo>
                  <a:lnTo>
                    <a:pt x="256" y="360"/>
                  </a:lnTo>
                  <a:lnTo>
                    <a:pt x="262" y="358"/>
                  </a:lnTo>
                  <a:lnTo>
                    <a:pt x="262" y="358"/>
                  </a:lnTo>
                  <a:lnTo>
                    <a:pt x="270" y="360"/>
                  </a:lnTo>
                  <a:lnTo>
                    <a:pt x="276" y="364"/>
                  </a:lnTo>
                  <a:lnTo>
                    <a:pt x="280" y="372"/>
                  </a:lnTo>
                  <a:lnTo>
                    <a:pt x="280" y="382"/>
                  </a:lnTo>
                  <a:lnTo>
                    <a:pt x="280" y="410"/>
                  </a:lnTo>
                  <a:lnTo>
                    <a:pt x="268" y="410"/>
                  </a:lnTo>
                  <a:lnTo>
                    <a:pt x="268" y="382"/>
                  </a:lnTo>
                  <a:lnTo>
                    <a:pt x="268" y="382"/>
                  </a:lnTo>
                  <a:lnTo>
                    <a:pt x="268" y="376"/>
                  </a:lnTo>
                  <a:lnTo>
                    <a:pt x="266" y="372"/>
                  </a:lnTo>
                  <a:lnTo>
                    <a:pt x="264" y="370"/>
                  </a:lnTo>
                  <a:lnTo>
                    <a:pt x="260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4" y="374"/>
                  </a:lnTo>
                  <a:lnTo>
                    <a:pt x="252" y="376"/>
                  </a:lnTo>
                  <a:lnTo>
                    <a:pt x="250" y="382"/>
                  </a:lnTo>
                  <a:lnTo>
                    <a:pt x="250" y="410"/>
                  </a:lnTo>
                  <a:close/>
                  <a:moveTo>
                    <a:pt x="132" y="380"/>
                  </a:moveTo>
                  <a:lnTo>
                    <a:pt x="132" y="410"/>
                  </a:lnTo>
                  <a:lnTo>
                    <a:pt x="120" y="410"/>
                  </a:lnTo>
                  <a:lnTo>
                    <a:pt x="120" y="360"/>
                  </a:lnTo>
                  <a:lnTo>
                    <a:pt x="132" y="360"/>
                  </a:lnTo>
                  <a:lnTo>
                    <a:pt x="132" y="380"/>
                  </a:lnTo>
                  <a:close/>
                  <a:moveTo>
                    <a:pt x="142" y="346"/>
                  </a:moveTo>
                  <a:lnTo>
                    <a:pt x="154" y="340"/>
                  </a:lnTo>
                  <a:lnTo>
                    <a:pt x="154" y="348"/>
                  </a:lnTo>
                  <a:lnTo>
                    <a:pt x="154" y="410"/>
                  </a:lnTo>
                  <a:lnTo>
                    <a:pt x="142" y="410"/>
                  </a:lnTo>
                  <a:lnTo>
                    <a:pt x="142" y="346"/>
                  </a:lnTo>
                  <a:close/>
                  <a:moveTo>
                    <a:pt x="192" y="364"/>
                  </a:moveTo>
                  <a:lnTo>
                    <a:pt x="192" y="364"/>
                  </a:lnTo>
                  <a:lnTo>
                    <a:pt x="188" y="360"/>
                  </a:lnTo>
                  <a:lnTo>
                    <a:pt x="182" y="358"/>
                  </a:lnTo>
                  <a:lnTo>
                    <a:pt x="182" y="358"/>
                  </a:lnTo>
                  <a:lnTo>
                    <a:pt x="174" y="360"/>
                  </a:lnTo>
                  <a:lnTo>
                    <a:pt x="168" y="366"/>
                  </a:lnTo>
                  <a:lnTo>
                    <a:pt x="164" y="374"/>
                  </a:lnTo>
                  <a:lnTo>
                    <a:pt x="162" y="384"/>
                  </a:lnTo>
                  <a:lnTo>
                    <a:pt x="162" y="384"/>
                  </a:lnTo>
                  <a:lnTo>
                    <a:pt x="164" y="394"/>
                  </a:lnTo>
                  <a:lnTo>
                    <a:pt x="168" y="404"/>
                  </a:lnTo>
                  <a:lnTo>
                    <a:pt x="174" y="408"/>
                  </a:lnTo>
                  <a:lnTo>
                    <a:pt x="182" y="410"/>
                  </a:lnTo>
                  <a:lnTo>
                    <a:pt x="182" y="410"/>
                  </a:lnTo>
                  <a:lnTo>
                    <a:pt x="188" y="408"/>
                  </a:lnTo>
                  <a:lnTo>
                    <a:pt x="192" y="406"/>
                  </a:lnTo>
                  <a:lnTo>
                    <a:pt x="192" y="410"/>
                  </a:lnTo>
                  <a:lnTo>
                    <a:pt x="204" y="410"/>
                  </a:lnTo>
                  <a:lnTo>
                    <a:pt x="204" y="340"/>
                  </a:lnTo>
                  <a:lnTo>
                    <a:pt x="192" y="346"/>
                  </a:lnTo>
                  <a:lnTo>
                    <a:pt x="192" y="364"/>
                  </a:lnTo>
                  <a:close/>
                  <a:moveTo>
                    <a:pt x="184" y="398"/>
                  </a:moveTo>
                  <a:lnTo>
                    <a:pt x="184" y="398"/>
                  </a:lnTo>
                  <a:lnTo>
                    <a:pt x="180" y="398"/>
                  </a:lnTo>
                  <a:lnTo>
                    <a:pt x="178" y="396"/>
                  </a:lnTo>
                  <a:lnTo>
                    <a:pt x="176" y="392"/>
                  </a:lnTo>
                  <a:lnTo>
                    <a:pt x="174" y="384"/>
                  </a:lnTo>
                  <a:lnTo>
                    <a:pt x="174" y="384"/>
                  </a:lnTo>
                  <a:lnTo>
                    <a:pt x="176" y="376"/>
                  </a:lnTo>
                  <a:lnTo>
                    <a:pt x="178" y="372"/>
                  </a:lnTo>
                  <a:lnTo>
                    <a:pt x="180" y="370"/>
                  </a:lnTo>
                  <a:lnTo>
                    <a:pt x="184" y="370"/>
                  </a:lnTo>
                  <a:lnTo>
                    <a:pt x="184" y="370"/>
                  </a:lnTo>
                  <a:lnTo>
                    <a:pt x="190" y="372"/>
                  </a:lnTo>
                  <a:lnTo>
                    <a:pt x="192" y="374"/>
                  </a:lnTo>
                  <a:lnTo>
                    <a:pt x="192" y="394"/>
                  </a:lnTo>
                  <a:lnTo>
                    <a:pt x="192" y="394"/>
                  </a:lnTo>
                  <a:lnTo>
                    <a:pt x="190" y="398"/>
                  </a:lnTo>
                  <a:lnTo>
                    <a:pt x="184" y="398"/>
                  </a:lnTo>
                  <a:lnTo>
                    <a:pt x="184" y="398"/>
                  </a:lnTo>
                  <a:close/>
                  <a:moveTo>
                    <a:pt x="456" y="358"/>
                  </a:moveTo>
                  <a:lnTo>
                    <a:pt x="456" y="358"/>
                  </a:lnTo>
                  <a:lnTo>
                    <a:pt x="452" y="360"/>
                  </a:lnTo>
                  <a:lnTo>
                    <a:pt x="446" y="364"/>
                  </a:lnTo>
                  <a:lnTo>
                    <a:pt x="446" y="340"/>
                  </a:lnTo>
                  <a:lnTo>
                    <a:pt x="434" y="346"/>
                  </a:lnTo>
                  <a:lnTo>
                    <a:pt x="434" y="410"/>
                  </a:lnTo>
                  <a:lnTo>
                    <a:pt x="446" y="41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50" y="408"/>
                  </a:lnTo>
                  <a:lnTo>
                    <a:pt x="458" y="410"/>
                  </a:lnTo>
                  <a:lnTo>
                    <a:pt x="458" y="410"/>
                  </a:lnTo>
                  <a:lnTo>
                    <a:pt x="466" y="408"/>
                  </a:lnTo>
                  <a:lnTo>
                    <a:pt x="472" y="404"/>
                  </a:lnTo>
                  <a:lnTo>
                    <a:pt x="474" y="396"/>
                  </a:lnTo>
                  <a:lnTo>
                    <a:pt x="476" y="384"/>
                  </a:lnTo>
                  <a:lnTo>
                    <a:pt x="476" y="384"/>
                  </a:lnTo>
                  <a:lnTo>
                    <a:pt x="474" y="374"/>
                  </a:lnTo>
                  <a:lnTo>
                    <a:pt x="470" y="366"/>
                  </a:lnTo>
                  <a:lnTo>
                    <a:pt x="464" y="360"/>
                  </a:lnTo>
                  <a:lnTo>
                    <a:pt x="456" y="358"/>
                  </a:lnTo>
                  <a:lnTo>
                    <a:pt x="456" y="358"/>
                  </a:lnTo>
                  <a:close/>
                  <a:moveTo>
                    <a:pt x="454" y="370"/>
                  </a:moveTo>
                  <a:lnTo>
                    <a:pt x="454" y="370"/>
                  </a:lnTo>
                  <a:lnTo>
                    <a:pt x="458" y="370"/>
                  </a:lnTo>
                  <a:lnTo>
                    <a:pt x="460" y="374"/>
                  </a:lnTo>
                  <a:lnTo>
                    <a:pt x="462" y="378"/>
                  </a:lnTo>
                  <a:lnTo>
                    <a:pt x="464" y="384"/>
                  </a:lnTo>
                  <a:lnTo>
                    <a:pt x="464" y="384"/>
                  </a:lnTo>
                  <a:lnTo>
                    <a:pt x="464" y="390"/>
                  </a:lnTo>
                  <a:lnTo>
                    <a:pt x="462" y="396"/>
                  </a:lnTo>
                  <a:lnTo>
                    <a:pt x="458" y="398"/>
                  </a:lnTo>
                  <a:lnTo>
                    <a:pt x="454" y="398"/>
                  </a:lnTo>
                  <a:lnTo>
                    <a:pt x="454" y="398"/>
                  </a:lnTo>
                  <a:lnTo>
                    <a:pt x="450" y="398"/>
                  </a:lnTo>
                  <a:lnTo>
                    <a:pt x="446" y="394"/>
                  </a:lnTo>
                  <a:lnTo>
                    <a:pt x="446" y="376"/>
                  </a:lnTo>
                  <a:lnTo>
                    <a:pt x="446" y="376"/>
                  </a:lnTo>
                  <a:lnTo>
                    <a:pt x="450" y="372"/>
                  </a:lnTo>
                  <a:lnTo>
                    <a:pt x="454" y="370"/>
                  </a:lnTo>
                  <a:lnTo>
                    <a:pt x="454" y="370"/>
                  </a:lnTo>
                  <a:close/>
                  <a:moveTo>
                    <a:pt x="320" y="364"/>
                  </a:moveTo>
                  <a:lnTo>
                    <a:pt x="320" y="364"/>
                  </a:lnTo>
                  <a:lnTo>
                    <a:pt x="314" y="360"/>
                  </a:lnTo>
                  <a:lnTo>
                    <a:pt x="308" y="358"/>
                  </a:lnTo>
                  <a:lnTo>
                    <a:pt x="308" y="358"/>
                  </a:lnTo>
                  <a:lnTo>
                    <a:pt x="300" y="360"/>
                  </a:lnTo>
                  <a:lnTo>
                    <a:pt x="294" y="366"/>
                  </a:lnTo>
                  <a:lnTo>
                    <a:pt x="290" y="374"/>
                  </a:lnTo>
                  <a:lnTo>
                    <a:pt x="290" y="384"/>
                  </a:lnTo>
                  <a:lnTo>
                    <a:pt x="290" y="384"/>
                  </a:lnTo>
                  <a:lnTo>
                    <a:pt x="290" y="394"/>
                  </a:lnTo>
                  <a:lnTo>
                    <a:pt x="294" y="404"/>
                  </a:lnTo>
                  <a:lnTo>
                    <a:pt x="300" y="408"/>
                  </a:lnTo>
                  <a:lnTo>
                    <a:pt x="308" y="410"/>
                  </a:lnTo>
                  <a:lnTo>
                    <a:pt x="308" y="410"/>
                  </a:lnTo>
                  <a:lnTo>
                    <a:pt x="314" y="408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20" y="406"/>
                  </a:lnTo>
                  <a:lnTo>
                    <a:pt x="318" y="410"/>
                  </a:lnTo>
                  <a:lnTo>
                    <a:pt x="318" y="414"/>
                  </a:lnTo>
                  <a:lnTo>
                    <a:pt x="312" y="418"/>
                  </a:lnTo>
                  <a:lnTo>
                    <a:pt x="304" y="420"/>
                  </a:lnTo>
                  <a:lnTo>
                    <a:pt x="302" y="420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08" y="428"/>
                  </a:lnTo>
                  <a:lnTo>
                    <a:pt x="318" y="428"/>
                  </a:lnTo>
                  <a:lnTo>
                    <a:pt x="326" y="422"/>
                  </a:lnTo>
                  <a:lnTo>
                    <a:pt x="330" y="416"/>
                  </a:lnTo>
                  <a:lnTo>
                    <a:pt x="332" y="404"/>
                  </a:lnTo>
                  <a:lnTo>
                    <a:pt x="332" y="360"/>
                  </a:lnTo>
                  <a:lnTo>
                    <a:pt x="320" y="360"/>
                  </a:lnTo>
                  <a:lnTo>
                    <a:pt x="320" y="364"/>
                  </a:lnTo>
                  <a:close/>
                  <a:moveTo>
                    <a:pt x="320" y="374"/>
                  </a:moveTo>
                  <a:lnTo>
                    <a:pt x="320" y="394"/>
                  </a:lnTo>
                  <a:lnTo>
                    <a:pt x="320" y="394"/>
                  </a:lnTo>
                  <a:lnTo>
                    <a:pt x="316" y="398"/>
                  </a:lnTo>
                  <a:lnTo>
                    <a:pt x="310" y="398"/>
                  </a:lnTo>
                  <a:lnTo>
                    <a:pt x="310" y="398"/>
                  </a:lnTo>
                  <a:lnTo>
                    <a:pt x="308" y="398"/>
                  </a:lnTo>
                  <a:lnTo>
                    <a:pt x="304" y="396"/>
                  </a:lnTo>
                  <a:lnTo>
                    <a:pt x="302" y="392"/>
                  </a:lnTo>
                  <a:lnTo>
                    <a:pt x="302" y="384"/>
                  </a:lnTo>
                  <a:lnTo>
                    <a:pt x="302" y="384"/>
                  </a:lnTo>
                  <a:lnTo>
                    <a:pt x="302" y="376"/>
                  </a:lnTo>
                  <a:lnTo>
                    <a:pt x="304" y="372"/>
                  </a:lnTo>
                  <a:lnTo>
                    <a:pt x="308" y="370"/>
                  </a:lnTo>
                  <a:lnTo>
                    <a:pt x="310" y="370"/>
                  </a:lnTo>
                  <a:lnTo>
                    <a:pt x="310" y="370"/>
                  </a:lnTo>
                  <a:lnTo>
                    <a:pt x="316" y="372"/>
                  </a:lnTo>
                  <a:lnTo>
                    <a:pt x="320" y="374"/>
                  </a:lnTo>
                  <a:lnTo>
                    <a:pt x="320" y="374"/>
                  </a:lnTo>
                  <a:close/>
                  <a:moveTo>
                    <a:pt x="368" y="372"/>
                  </a:moveTo>
                  <a:lnTo>
                    <a:pt x="368" y="372"/>
                  </a:lnTo>
                  <a:lnTo>
                    <a:pt x="374" y="370"/>
                  </a:lnTo>
                  <a:lnTo>
                    <a:pt x="382" y="368"/>
                  </a:lnTo>
                  <a:lnTo>
                    <a:pt x="382" y="368"/>
                  </a:lnTo>
                  <a:lnTo>
                    <a:pt x="388" y="370"/>
                  </a:lnTo>
                  <a:lnTo>
                    <a:pt x="390" y="372"/>
                  </a:lnTo>
                  <a:lnTo>
                    <a:pt x="390" y="376"/>
                  </a:lnTo>
                  <a:lnTo>
                    <a:pt x="390" y="380"/>
                  </a:lnTo>
                  <a:lnTo>
                    <a:pt x="390" y="380"/>
                  </a:lnTo>
                  <a:lnTo>
                    <a:pt x="380" y="376"/>
                  </a:lnTo>
                  <a:lnTo>
                    <a:pt x="380" y="376"/>
                  </a:lnTo>
                  <a:lnTo>
                    <a:pt x="372" y="378"/>
                  </a:lnTo>
                  <a:lnTo>
                    <a:pt x="366" y="380"/>
                  </a:lnTo>
                  <a:lnTo>
                    <a:pt x="362" y="386"/>
                  </a:lnTo>
                  <a:lnTo>
                    <a:pt x="360" y="392"/>
                  </a:lnTo>
                  <a:lnTo>
                    <a:pt x="360" y="392"/>
                  </a:lnTo>
                  <a:lnTo>
                    <a:pt x="362" y="400"/>
                  </a:lnTo>
                  <a:lnTo>
                    <a:pt x="366" y="406"/>
                  </a:lnTo>
                  <a:lnTo>
                    <a:pt x="372" y="410"/>
                  </a:lnTo>
                  <a:lnTo>
                    <a:pt x="378" y="410"/>
                  </a:lnTo>
                  <a:lnTo>
                    <a:pt x="378" y="410"/>
                  </a:lnTo>
                  <a:lnTo>
                    <a:pt x="384" y="408"/>
                  </a:lnTo>
                  <a:lnTo>
                    <a:pt x="390" y="406"/>
                  </a:lnTo>
                  <a:lnTo>
                    <a:pt x="390" y="410"/>
                  </a:lnTo>
                  <a:lnTo>
                    <a:pt x="402" y="410"/>
                  </a:lnTo>
                  <a:lnTo>
                    <a:pt x="402" y="376"/>
                  </a:lnTo>
                  <a:lnTo>
                    <a:pt x="402" y="376"/>
                  </a:lnTo>
                  <a:lnTo>
                    <a:pt x="400" y="368"/>
                  </a:lnTo>
                  <a:lnTo>
                    <a:pt x="398" y="364"/>
                  </a:lnTo>
                  <a:lnTo>
                    <a:pt x="390" y="360"/>
                  </a:lnTo>
                  <a:lnTo>
                    <a:pt x="382" y="358"/>
                  </a:lnTo>
                  <a:lnTo>
                    <a:pt x="382" y="358"/>
                  </a:lnTo>
                  <a:lnTo>
                    <a:pt x="372" y="360"/>
                  </a:lnTo>
                  <a:lnTo>
                    <a:pt x="364" y="364"/>
                  </a:lnTo>
                  <a:lnTo>
                    <a:pt x="368" y="372"/>
                  </a:lnTo>
                  <a:close/>
                  <a:moveTo>
                    <a:pt x="372" y="392"/>
                  </a:moveTo>
                  <a:lnTo>
                    <a:pt x="372" y="392"/>
                  </a:lnTo>
                  <a:lnTo>
                    <a:pt x="372" y="390"/>
                  </a:lnTo>
                  <a:lnTo>
                    <a:pt x="374" y="388"/>
                  </a:lnTo>
                  <a:lnTo>
                    <a:pt x="380" y="386"/>
                  </a:lnTo>
                  <a:lnTo>
                    <a:pt x="380" y="386"/>
                  </a:lnTo>
                  <a:lnTo>
                    <a:pt x="386" y="386"/>
                  </a:lnTo>
                  <a:lnTo>
                    <a:pt x="390" y="388"/>
                  </a:lnTo>
                  <a:lnTo>
                    <a:pt x="390" y="394"/>
                  </a:lnTo>
                  <a:lnTo>
                    <a:pt x="390" y="394"/>
                  </a:lnTo>
                  <a:lnTo>
                    <a:pt x="386" y="398"/>
                  </a:lnTo>
                  <a:lnTo>
                    <a:pt x="380" y="400"/>
                  </a:lnTo>
                  <a:lnTo>
                    <a:pt x="380" y="400"/>
                  </a:lnTo>
                  <a:lnTo>
                    <a:pt x="374" y="398"/>
                  </a:lnTo>
                  <a:lnTo>
                    <a:pt x="372" y="396"/>
                  </a:lnTo>
                  <a:lnTo>
                    <a:pt x="372" y="392"/>
                  </a:lnTo>
                  <a:lnTo>
                    <a:pt x="372" y="392"/>
                  </a:lnTo>
                  <a:close/>
                  <a:moveTo>
                    <a:pt x="514" y="394"/>
                  </a:moveTo>
                  <a:lnTo>
                    <a:pt x="514" y="394"/>
                  </a:lnTo>
                  <a:lnTo>
                    <a:pt x="510" y="398"/>
                  </a:lnTo>
                  <a:lnTo>
                    <a:pt x="506" y="398"/>
                  </a:lnTo>
                  <a:lnTo>
                    <a:pt x="506" y="398"/>
                  </a:lnTo>
                  <a:lnTo>
                    <a:pt x="500" y="398"/>
                  </a:lnTo>
                  <a:lnTo>
                    <a:pt x="496" y="394"/>
                  </a:lnTo>
                  <a:lnTo>
                    <a:pt x="494" y="388"/>
                  </a:lnTo>
                  <a:lnTo>
                    <a:pt x="524" y="388"/>
                  </a:lnTo>
                  <a:lnTo>
                    <a:pt x="524" y="388"/>
                  </a:lnTo>
                  <a:lnTo>
                    <a:pt x="524" y="384"/>
                  </a:lnTo>
                  <a:lnTo>
                    <a:pt x="524" y="384"/>
                  </a:lnTo>
                  <a:lnTo>
                    <a:pt x="524" y="374"/>
                  </a:lnTo>
                  <a:lnTo>
                    <a:pt x="518" y="366"/>
                  </a:lnTo>
                  <a:lnTo>
                    <a:pt x="512" y="360"/>
                  </a:lnTo>
                  <a:lnTo>
                    <a:pt x="504" y="358"/>
                  </a:lnTo>
                  <a:lnTo>
                    <a:pt x="504" y="358"/>
                  </a:lnTo>
                  <a:lnTo>
                    <a:pt x="496" y="360"/>
                  </a:lnTo>
                  <a:lnTo>
                    <a:pt x="488" y="366"/>
                  </a:lnTo>
                  <a:lnTo>
                    <a:pt x="484" y="374"/>
                  </a:lnTo>
                  <a:lnTo>
                    <a:pt x="482" y="384"/>
                  </a:lnTo>
                  <a:lnTo>
                    <a:pt x="482" y="384"/>
                  </a:lnTo>
                  <a:lnTo>
                    <a:pt x="484" y="396"/>
                  </a:lnTo>
                  <a:lnTo>
                    <a:pt x="488" y="404"/>
                  </a:lnTo>
                  <a:lnTo>
                    <a:pt x="496" y="408"/>
                  </a:lnTo>
                  <a:lnTo>
                    <a:pt x="506" y="410"/>
                  </a:lnTo>
                  <a:lnTo>
                    <a:pt x="506" y="410"/>
                  </a:lnTo>
                  <a:lnTo>
                    <a:pt x="514" y="408"/>
                  </a:lnTo>
                  <a:lnTo>
                    <a:pt x="522" y="402"/>
                  </a:lnTo>
                  <a:lnTo>
                    <a:pt x="514" y="394"/>
                  </a:lnTo>
                  <a:close/>
                  <a:moveTo>
                    <a:pt x="494" y="380"/>
                  </a:moveTo>
                  <a:lnTo>
                    <a:pt x="494" y="380"/>
                  </a:lnTo>
                  <a:lnTo>
                    <a:pt x="496" y="376"/>
                  </a:lnTo>
                  <a:lnTo>
                    <a:pt x="498" y="372"/>
                  </a:lnTo>
                  <a:lnTo>
                    <a:pt x="500" y="370"/>
                  </a:lnTo>
                  <a:lnTo>
                    <a:pt x="504" y="370"/>
                  </a:lnTo>
                  <a:lnTo>
                    <a:pt x="504" y="370"/>
                  </a:lnTo>
                  <a:lnTo>
                    <a:pt x="508" y="370"/>
                  </a:lnTo>
                  <a:lnTo>
                    <a:pt x="510" y="372"/>
                  </a:lnTo>
                  <a:lnTo>
                    <a:pt x="512" y="380"/>
                  </a:lnTo>
                  <a:lnTo>
                    <a:pt x="494" y="380"/>
                  </a:lnTo>
                  <a:close/>
                  <a:moveTo>
                    <a:pt x="632" y="394"/>
                  </a:moveTo>
                  <a:lnTo>
                    <a:pt x="632" y="394"/>
                  </a:lnTo>
                  <a:lnTo>
                    <a:pt x="628" y="398"/>
                  </a:lnTo>
                  <a:lnTo>
                    <a:pt x="622" y="398"/>
                  </a:lnTo>
                  <a:lnTo>
                    <a:pt x="622" y="398"/>
                  </a:lnTo>
                  <a:lnTo>
                    <a:pt x="616" y="398"/>
                  </a:lnTo>
                  <a:lnTo>
                    <a:pt x="612" y="394"/>
                  </a:lnTo>
                  <a:lnTo>
                    <a:pt x="612" y="388"/>
                  </a:lnTo>
                  <a:lnTo>
                    <a:pt x="642" y="388"/>
                  </a:lnTo>
                  <a:lnTo>
                    <a:pt x="642" y="388"/>
                  </a:lnTo>
                  <a:lnTo>
                    <a:pt x="642" y="384"/>
                  </a:lnTo>
                  <a:lnTo>
                    <a:pt x="642" y="384"/>
                  </a:lnTo>
                  <a:lnTo>
                    <a:pt x="640" y="374"/>
                  </a:lnTo>
                  <a:lnTo>
                    <a:pt x="636" y="366"/>
                  </a:lnTo>
                  <a:lnTo>
                    <a:pt x="630" y="360"/>
                  </a:lnTo>
                  <a:lnTo>
                    <a:pt x="620" y="358"/>
                  </a:lnTo>
                  <a:lnTo>
                    <a:pt x="620" y="358"/>
                  </a:lnTo>
                  <a:lnTo>
                    <a:pt x="612" y="360"/>
                  </a:lnTo>
                  <a:lnTo>
                    <a:pt x="606" y="366"/>
                  </a:lnTo>
                  <a:lnTo>
                    <a:pt x="600" y="374"/>
                  </a:lnTo>
                  <a:lnTo>
                    <a:pt x="598" y="384"/>
                  </a:lnTo>
                  <a:lnTo>
                    <a:pt x="598" y="384"/>
                  </a:lnTo>
                  <a:lnTo>
                    <a:pt x="600" y="396"/>
                  </a:lnTo>
                  <a:lnTo>
                    <a:pt x="606" y="404"/>
                  </a:lnTo>
                  <a:lnTo>
                    <a:pt x="612" y="408"/>
                  </a:lnTo>
                  <a:lnTo>
                    <a:pt x="622" y="410"/>
                  </a:lnTo>
                  <a:lnTo>
                    <a:pt x="622" y="410"/>
                  </a:lnTo>
                  <a:lnTo>
                    <a:pt x="632" y="408"/>
                  </a:lnTo>
                  <a:lnTo>
                    <a:pt x="640" y="402"/>
                  </a:lnTo>
                  <a:lnTo>
                    <a:pt x="632" y="394"/>
                  </a:lnTo>
                  <a:close/>
                  <a:moveTo>
                    <a:pt x="612" y="380"/>
                  </a:moveTo>
                  <a:lnTo>
                    <a:pt x="612" y="380"/>
                  </a:lnTo>
                  <a:lnTo>
                    <a:pt x="612" y="376"/>
                  </a:lnTo>
                  <a:lnTo>
                    <a:pt x="614" y="372"/>
                  </a:lnTo>
                  <a:lnTo>
                    <a:pt x="616" y="370"/>
                  </a:lnTo>
                  <a:lnTo>
                    <a:pt x="620" y="370"/>
                  </a:lnTo>
                  <a:lnTo>
                    <a:pt x="620" y="370"/>
                  </a:lnTo>
                  <a:lnTo>
                    <a:pt x="624" y="370"/>
                  </a:lnTo>
                  <a:lnTo>
                    <a:pt x="628" y="372"/>
                  </a:lnTo>
                  <a:lnTo>
                    <a:pt x="630" y="380"/>
                  </a:lnTo>
                  <a:lnTo>
                    <a:pt x="612" y="380"/>
                  </a:lnTo>
                  <a:close/>
                  <a:moveTo>
                    <a:pt x="582" y="392"/>
                  </a:moveTo>
                  <a:lnTo>
                    <a:pt x="582" y="392"/>
                  </a:lnTo>
                  <a:lnTo>
                    <a:pt x="584" y="396"/>
                  </a:lnTo>
                  <a:lnTo>
                    <a:pt x="588" y="398"/>
                  </a:lnTo>
                  <a:lnTo>
                    <a:pt x="588" y="398"/>
                  </a:lnTo>
                  <a:lnTo>
                    <a:pt x="594" y="396"/>
                  </a:lnTo>
                  <a:lnTo>
                    <a:pt x="594" y="408"/>
                  </a:lnTo>
                  <a:lnTo>
                    <a:pt x="594" y="408"/>
                  </a:lnTo>
                  <a:lnTo>
                    <a:pt x="588" y="410"/>
                  </a:lnTo>
                  <a:lnTo>
                    <a:pt x="584" y="410"/>
                  </a:lnTo>
                  <a:lnTo>
                    <a:pt x="584" y="410"/>
                  </a:lnTo>
                  <a:lnTo>
                    <a:pt x="578" y="408"/>
                  </a:lnTo>
                  <a:lnTo>
                    <a:pt x="572" y="406"/>
                  </a:lnTo>
                  <a:lnTo>
                    <a:pt x="570" y="400"/>
                  </a:lnTo>
                  <a:lnTo>
                    <a:pt x="570" y="396"/>
                  </a:lnTo>
                  <a:lnTo>
                    <a:pt x="570" y="372"/>
                  </a:lnTo>
                  <a:lnTo>
                    <a:pt x="562" y="372"/>
                  </a:lnTo>
                  <a:lnTo>
                    <a:pt x="562" y="360"/>
                  </a:lnTo>
                  <a:lnTo>
                    <a:pt x="570" y="360"/>
                  </a:lnTo>
                  <a:lnTo>
                    <a:pt x="570" y="348"/>
                  </a:lnTo>
                  <a:lnTo>
                    <a:pt x="582" y="342"/>
                  </a:lnTo>
                  <a:lnTo>
                    <a:pt x="582" y="360"/>
                  </a:lnTo>
                  <a:lnTo>
                    <a:pt x="594" y="360"/>
                  </a:lnTo>
                  <a:lnTo>
                    <a:pt x="594" y="372"/>
                  </a:lnTo>
                  <a:lnTo>
                    <a:pt x="582" y="372"/>
                  </a:lnTo>
                  <a:lnTo>
                    <a:pt x="582" y="392"/>
                  </a:lnTo>
                  <a:close/>
                  <a:moveTo>
                    <a:pt x="558" y="408"/>
                  </a:moveTo>
                  <a:lnTo>
                    <a:pt x="558" y="408"/>
                  </a:lnTo>
                  <a:lnTo>
                    <a:pt x="554" y="410"/>
                  </a:lnTo>
                  <a:lnTo>
                    <a:pt x="548" y="410"/>
                  </a:lnTo>
                  <a:lnTo>
                    <a:pt x="548" y="410"/>
                  </a:lnTo>
                  <a:lnTo>
                    <a:pt x="542" y="408"/>
                  </a:lnTo>
                  <a:lnTo>
                    <a:pt x="538" y="406"/>
                  </a:lnTo>
                  <a:lnTo>
                    <a:pt x="536" y="400"/>
                  </a:lnTo>
                  <a:lnTo>
                    <a:pt x="536" y="396"/>
                  </a:lnTo>
                  <a:lnTo>
                    <a:pt x="536" y="372"/>
                  </a:lnTo>
                  <a:lnTo>
                    <a:pt x="528" y="372"/>
                  </a:lnTo>
                  <a:lnTo>
                    <a:pt x="528" y="360"/>
                  </a:lnTo>
                  <a:lnTo>
                    <a:pt x="536" y="360"/>
                  </a:lnTo>
                  <a:lnTo>
                    <a:pt x="536" y="348"/>
                  </a:lnTo>
                  <a:lnTo>
                    <a:pt x="548" y="342"/>
                  </a:lnTo>
                  <a:lnTo>
                    <a:pt x="548" y="360"/>
                  </a:lnTo>
                  <a:lnTo>
                    <a:pt x="558" y="360"/>
                  </a:lnTo>
                  <a:lnTo>
                    <a:pt x="558" y="372"/>
                  </a:lnTo>
                  <a:lnTo>
                    <a:pt x="548" y="372"/>
                  </a:lnTo>
                  <a:lnTo>
                    <a:pt x="548" y="392"/>
                  </a:lnTo>
                  <a:lnTo>
                    <a:pt x="548" y="392"/>
                  </a:lnTo>
                  <a:lnTo>
                    <a:pt x="548" y="396"/>
                  </a:lnTo>
                  <a:lnTo>
                    <a:pt x="552" y="398"/>
                  </a:lnTo>
                  <a:lnTo>
                    <a:pt x="552" y="398"/>
                  </a:lnTo>
                  <a:lnTo>
                    <a:pt x="560" y="396"/>
                  </a:lnTo>
                  <a:lnTo>
                    <a:pt x="558" y="408"/>
                  </a:lnTo>
                  <a:close/>
                  <a:moveTo>
                    <a:pt x="678" y="374"/>
                  </a:moveTo>
                  <a:lnTo>
                    <a:pt x="678" y="374"/>
                  </a:lnTo>
                  <a:lnTo>
                    <a:pt x="674" y="372"/>
                  </a:lnTo>
                  <a:lnTo>
                    <a:pt x="670" y="372"/>
                  </a:lnTo>
                  <a:lnTo>
                    <a:pt x="670" y="372"/>
                  </a:lnTo>
                  <a:lnTo>
                    <a:pt x="666" y="372"/>
                  </a:lnTo>
                  <a:lnTo>
                    <a:pt x="664" y="374"/>
                  </a:lnTo>
                  <a:lnTo>
                    <a:pt x="662" y="378"/>
                  </a:lnTo>
                  <a:lnTo>
                    <a:pt x="662" y="382"/>
                  </a:lnTo>
                  <a:lnTo>
                    <a:pt x="662" y="410"/>
                  </a:lnTo>
                  <a:lnTo>
                    <a:pt x="650" y="410"/>
                  </a:lnTo>
                  <a:lnTo>
                    <a:pt x="650" y="360"/>
                  </a:lnTo>
                  <a:lnTo>
                    <a:pt x="662" y="360"/>
                  </a:lnTo>
                  <a:lnTo>
                    <a:pt x="662" y="364"/>
                  </a:lnTo>
                  <a:lnTo>
                    <a:pt x="662" y="364"/>
                  </a:lnTo>
                  <a:lnTo>
                    <a:pt x="666" y="360"/>
                  </a:lnTo>
                  <a:lnTo>
                    <a:pt x="672" y="358"/>
                  </a:lnTo>
                  <a:lnTo>
                    <a:pt x="672" y="358"/>
                  </a:lnTo>
                  <a:lnTo>
                    <a:pt x="678" y="360"/>
                  </a:lnTo>
                  <a:lnTo>
                    <a:pt x="682" y="362"/>
                  </a:lnTo>
                  <a:lnTo>
                    <a:pt x="678" y="374"/>
                  </a:lnTo>
                  <a:close/>
                  <a:moveTo>
                    <a:pt x="132" y="346"/>
                  </a:moveTo>
                  <a:lnTo>
                    <a:pt x="132" y="354"/>
                  </a:lnTo>
                  <a:lnTo>
                    <a:pt x="120" y="354"/>
                  </a:lnTo>
                  <a:lnTo>
                    <a:pt x="120" y="340"/>
                  </a:lnTo>
                  <a:lnTo>
                    <a:pt x="132" y="340"/>
                  </a:lnTo>
                  <a:lnTo>
                    <a:pt x="132" y="346"/>
                  </a:lnTo>
                  <a:close/>
                  <a:moveTo>
                    <a:pt x="216" y="360"/>
                  </a:moveTo>
                  <a:lnTo>
                    <a:pt x="228" y="360"/>
                  </a:lnTo>
                  <a:lnTo>
                    <a:pt x="228" y="382"/>
                  </a:lnTo>
                  <a:lnTo>
                    <a:pt x="228" y="410"/>
                  </a:lnTo>
                  <a:lnTo>
                    <a:pt x="216" y="410"/>
                  </a:lnTo>
                  <a:lnTo>
                    <a:pt x="216" y="360"/>
                  </a:lnTo>
                  <a:close/>
                  <a:moveTo>
                    <a:pt x="228" y="346"/>
                  </a:moveTo>
                  <a:lnTo>
                    <a:pt x="228" y="354"/>
                  </a:lnTo>
                  <a:lnTo>
                    <a:pt x="216" y="354"/>
                  </a:lnTo>
                  <a:lnTo>
                    <a:pt x="216" y="340"/>
                  </a:lnTo>
                  <a:lnTo>
                    <a:pt x="228" y="340"/>
                  </a:lnTo>
                  <a:lnTo>
                    <a:pt x="228" y="346"/>
                  </a:lnTo>
                  <a:close/>
                  <a:moveTo>
                    <a:pt x="560" y="450"/>
                  </a:moveTo>
                  <a:lnTo>
                    <a:pt x="560" y="450"/>
                  </a:lnTo>
                  <a:lnTo>
                    <a:pt x="556" y="446"/>
                  </a:lnTo>
                  <a:lnTo>
                    <a:pt x="550" y="444"/>
                  </a:lnTo>
                  <a:lnTo>
                    <a:pt x="550" y="444"/>
                  </a:lnTo>
                  <a:lnTo>
                    <a:pt x="542" y="446"/>
                  </a:lnTo>
                  <a:lnTo>
                    <a:pt x="536" y="452"/>
                  </a:lnTo>
                  <a:lnTo>
                    <a:pt x="532" y="46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2" y="480"/>
                  </a:lnTo>
                  <a:lnTo>
                    <a:pt x="536" y="488"/>
                  </a:lnTo>
                  <a:lnTo>
                    <a:pt x="542" y="494"/>
                  </a:lnTo>
                  <a:lnTo>
                    <a:pt x="550" y="496"/>
                  </a:lnTo>
                  <a:lnTo>
                    <a:pt x="550" y="496"/>
                  </a:lnTo>
                  <a:lnTo>
                    <a:pt x="556" y="494"/>
                  </a:lnTo>
                  <a:lnTo>
                    <a:pt x="560" y="490"/>
                  </a:lnTo>
                  <a:lnTo>
                    <a:pt x="560" y="494"/>
                  </a:lnTo>
                  <a:lnTo>
                    <a:pt x="572" y="494"/>
                  </a:lnTo>
                  <a:lnTo>
                    <a:pt x="572" y="426"/>
                  </a:lnTo>
                  <a:lnTo>
                    <a:pt x="560" y="432"/>
                  </a:lnTo>
                  <a:lnTo>
                    <a:pt x="560" y="450"/>
                  </a:lnTo>
                  <a:close/>
                  <a:moveTo>
                    <a:pt x="552" y="484"/>
                  </a:moveTo>
                  <a:lnTo>
                    <a:pt x="552" y="484"/>
                  </a:lnTo>
                  <a:lnTo>
                    <a:pt x="548" y="484"/>
                  </a:lnTo>
                  <a:lnTo>
                    <a:pt x="546" y="482"/>
                  </a:lnTo>
                  <a:lnTo>
                    <a:pt x="544" y="478"/>
                  </a:lnTo>
                  <a:lnTo>
                    <a:pt x="542" y="470"/>
                  </a:lnTo>
                  <a:lnTo>
                    <a:pt x="542" y="470"/>
                  </a:lnTo>
                  <a:lnTo>
                    <a:pt x="544" y="462"/>
                  </a:lnTo>
                  <a:lnTo>
                    <a:pt x="546" y="458"/>
                  </a:lnTo>
                  <a:lnTo>
                    <a:pt x="548" y="456"/>
                  </a:lnTo>
                  <a:lnTo>
                    <a:pt x="552" y="456"/>
                  </a:lnTo>
                  <a:lnTo>
                    <a:pt x="552" y="456"/>
                  </a:lnTo>
                  <a:lnTo>
                    <a:pt x="558" y="458"/>
                  </a:lnTo>
                  <a:lnTo>
                    <a:pt x="560" y="460"/>
                  </a:lnTo>
                  <a:lnTo>
                    <a:pt x="560" y="480"/>
                  </a:lnTo>
                  <a:lnTo>
                    <a:pt x="560" y="480"/>
                  </a:lnTo>
                  <a:lnTo>
                    <a:pt x="558" y="484"/>
                  </a:lnTo>
                  <a:lnTo>
                    <a:pt x="552" y="484"/>
                  </a:lnTo>
                  <a:lnTo>
                    <a:pt x="552" y="484"/>
                  </a:lnTo>
                  <a:close/>
                  <a:moveTo>
                    <a:pt x="148" y="460"/>
                  </a:moveTo>
                  <a:lnTo>
                    <a:pt x="148" y="460"/>
                  </a:lnTo>
                  <a:lnTo>
                    <a:pt x="146" y="458"/>
                  </a:lnTo>
                  <a:lnTo>
                    <a:pt x="140" y="456"/>
                  </a:lnTo>
                  <a:lnTo>
                    <a:pt x="140" y="456"/>
                  </a:lnTo>
                  <a:lnTo>
                    <a:pt x="138" y="458"/>
                  </a:lnTo>
                  <a:lnTo>
                    <a:pt x="134" y="460"/>
                  </a:lnTo>
                  <a:lnTo>
                    <a:pt x="132" y="464"/>
                  </a:lnTo>
                  <a:lnTo>
                    <a:pt x="132" y="468"/>
                  </a:lnTo>
                  <a:lnTo>
                    <a:pt x="132" y="494"/>
                  </a:lnTo>
                  <a:lnTo>
                    <a:pt x="120" y="494"/>
                  </a:lnTo>
                  <a:lnTo>
                    <a:pt x="120" y="446"/>
                  </a:lnTo>
                  <a:lnTo>
                    <a:pt x="132" y="446"/>
                  </a:lnTo>
                  <a:lnTo>
                    <a:pt x="132" y="450"/>
                  </a:lnTo>
                  <a:lnTo>
                    <a:pt x="132" y="450"/>
                  </a:lnTo>
                  <a:lnTo>
                    <a:pt x="138" y="446"/>
                  </a:lnTo>
                  <a:lnTo>
                    <a:pt x="144" y="444"/>
                  </a:lnTo>
                  <a:lnTo>
                    <a:pt x="144" y="444"/>
                  </a:lnTo>
                  <a:lnTo>
                    <a:pt x="148" y="446"/>
                  </a:lnTo>
                  <a:lnTo>
                    <a:pt x="152" y="448"/>
                  </a:lnTo>
                  <a:lnTo>
                    <a:pt x="148" y="460"/>
                  </a:lnTo>
                  <a:close/>
                  <a:moveTo>
                    <a:pt x="54" y="446"/>
                  </a:moveTo>
                  <a:lnTo>
                    <a:pt x="66" y="446"/>
                  </a:lnTo>
                  <a:lnTo>
                    <a:pt x="52" y="494"/>
                  </a:lnTo>
                  <a:lnTo>
                    <a:pt x="42" y="494"/>
                  </a:lnTo>
                  <a:lnTo>
                    <a:pt x="36" y="474"/>
                  </a:lnTo>
                  <a:lnTo>
                    <a:pt x="36" y="474"/>
                  </a:lnTo>
                  <a:lnTo>
                    <a:pt x="34" y="464"/>
                  </a:lnTo>
                  <a:lnTo>
                    <a:pt x="34" y="464"/>
                  </a:lnTo>
                  <a:lnTo>
                    <a:pt x="30" y="474"/>
                  </a:lnTo>
                  <a:lnTo>
                    <a:pt x="26" y="494"/>
                  </a:lnTo>
                  <a:lnTo>
                    <a:pt x="14" y="494"/>
                  </a:lnTo>
                  <a:lnTo>
                    <a:pt x="14" y="494"/>
                  </a:lnTo>
                  <a:lnTo>
                    <a:pt x="0" y="446"/>
                  </a:lnTo>
                  <a:lnTo>
                    <a:pt x="14" y="446"/>
                  </a:lnTo>
                  <a:lnTo>
                    <a:pt x="18" y="464"/>
                  </a:lnTo>
                  <a:lnTo>
                    <a:pt x="18" y="464"/>
                  </a:lnTo>
                  <a:lnTo>
                    <a:pt x="20" y="476"/>
                  </a:lnTo>
                  <a:lnTo>
                    <a:pt x="20" y="476"/>
                  </a:lnTo>
                  <a:lnTo>
                    <a:pt x="24" y="464"/>
                  </a:lnTo>
                  <a:lnTo>
                    <a:pt x="28" y="446"/>
                  </a:lnTo>
                  <a:lnTo>
                    <a:pt x="38" y="446"/>
                  </a:lnTo>
                  <a:lnTo>
                    <a:pt x="44" y="464"/>
                  </a:lnTo>
                  <a:lnTo>
                    <a:pt x="44" y="464"/>
                  </a:lnTo>
                  <a:lnTo>
                    <a:pt x="46" y="476"/>
                  </a:lnTo>
                  <a:lnTo>
                    <a:pt x="46" y="476"/>
                  </a:lnTo>
                  <a:lnTo>
                    <a:pt x="50" y="464"/>
                  </a:lnTo>
                  <a:lnTo>
                    <a:pt x="54" y="446"/>
                  </a:lnTo>
                  <a:close/>
                  <a:moveTo>
                    <a:pt x="90" y="444"/>
                  </a:moveTo>
                  <a:lnTo>
                    <a:pt x="90" y="444"/>
                  </a:lnTo>
                  <a:lnTo>
                    <a:pt x="82" y="446"/>
                  </a:lnTo>
                  <a:lnTo>
                    <a:pt x="74" y="452"/>
                  </a:lnTo>
                  <a:lnTo>
                    <a:pt x="70" y="460"/>
                  </a:lnTo>
                  <a:lnTo>
                    <a:pt x="68" y="470"/>
                  </a:lnTo>
                  <a:lnTo>
                    <a:pt x="68" y="470"/>
                  </a:lnTo>
                  <a:lnTo>
                    <a:pt x="70" y="480"/>
                  </a:lnTo>
                  <a:lnTo>
                    <a:pt x="74" y="488"/>
                  </a:lnTo>
                  <a:lnTo>
                    <a:pt x="82" y="494"/>
                  </a:lnTo>
                  <a:lnTo>
                    <a:pt x="90" y="496"/>
                  </a:lnTo>
                  <a:lnTo>
                    <a:pt x="90" y="496"/>
                  </a:lnTo>
                  <a:lnTo>
                    <a:pt x="100" y="494"/>
                  </a:lnTo>
                  <a:lnTo>
                    <a:pt x="106" y="488"/>
                  </a:lnTo>
                  <a:lnTo>
                    <a:pt x="110" y="480"/>
                  </a:lnTo>
                  <a:lnTo>
                    <a:pt x="112" y="470"/>
                  </a:lnTo>
                  <a:lnTo>
                    <a:pt x="112" y="470"/>
                  </a:lnTo>
                  <a:lnTo>
                    <a:pt x="110" y="460"/>
                  </a:lnTo>
                  <a:lnTo>
                    <a:pt x="106" y="452"/>
                  </a:lnTo>
                  <a:lnTo>
                    <a:pt x="100" y="446"/>
                  </a:lnTo>
                  <a:lnTo>
                    <a:pt x="90" y="444"/>
                  </a:lnTo>
                  <a:lnTo>
                    <a:pt x="90" y="444"/>
                  </a:lnTo>
                  <a:close/>
                  <a:moveTo>
                    <a:pt x="90" y="484"/>
                  </a:moveTo>
                  <a:lnTo>
                    <a:pt x="90" y="484"/>
                  </a:lnTo>
                  <a:lnTo>
                    <a:pt x="86" y="484"/>
                  </a:lnTo>
                  <a:lnTo>
                    <a:pt x="84" y="480"/>
                  </a:lnTo>
                  <a:lnTo>
                    <a:pt x="82" y="476"/>
                  </a:lnTo>
                  <a:lnTo>
                    <a:pt x="80" y="470"/>
                  </a:lnTo>
                  <a:lnTo>
                    <a:pt x="80" y="470"/>
                  </a:lnTo>
                  <a:lnTo>
                    <a:pt x="82" y="464"/>
                  </a:lnTo>
                  <a:lnTo>
                    <a:pt x="84" y="460"/>
                  </a:lnTo>
                  <a:lnTo>
                    <a:pt x="86" y="456"/>
                  </a:lnTo>
                  <a:lnTo>
                    <a:pt x="90" y="456"/>
                  </a:lnTo>
                  <a:lnTo>
                    <a:pt x="90" y="456"/>
                  </a:lnTo>
                  <a:lnTo>
                    <a:pt x="94" y="456"/>
                  </a:lnTo>
                  <a:lnTo>
                    <a:pt x="98" y="460"/>
                  </a:lnTo>
                  <a:lnTo>
                    <a:pt x="100" y="464"/>
                  </a:lnTo>
                  <a:lnTo>
                    <a:pt x="100" y="470"/>
                  </a:lnTo>
                  <a:lnTo>
                    <a:pt x="100" y="470"/>
                  </a:lnTo>
                  <a:lnTo>
                    <a:pt x="100" y="476"/>
                  </a:lnTo>
                  <a:lnTo>
                    <a:pt x="98" y="480"/>
                  </a:lnTo>
                  <a:lnTo>
                    <a:pt x="94" y="484"/>
                  </a:lnTo>
                  <a:lnTo>
                    <a:pt x="90" y="484"/>
                  </a:lnTo>
                  <a:lnTo>
                    <a:pt x="90" y="484"/>
                  </a:lnTo>
                  <a:close/>
                  <a:moveTo>
                    <a:pt x="500" y="460"/>
                  </a:moveTo>
                  <a:lnTo>
                    <a:pt x="500" y="460"/>
                  </a:lnTo>
                  <a:lnTo>
                    <a:pt x="496" y="458"/>
                  </a:lnTo>
                  <a:lnTo>
                    <a:pt x="492" y="456"/>
                  </a:lnTo>
                  <a:lnTo>
                    <a:pt x="492" y="456"/>
                  </a:lnTo>
                  <a:lnTo>
                    <a:pt x="488" y="458"/>
                  </a:lnTo>
                  <a:lnTo>
                    <a:pt x="486" y="460"/>
                  </a:lnTo>
                  <a:lnTo>
                    <a:pt x="484" y="464"/>
                  </a:lnTo>
                  <a:lnTo>
                    <a:pt x="484" y="468"/>
                  </a:lnTo>
                  <a:lnTo>
                    <a:pt x="484" y="494"/>
                  </a:lnTo>
                  <a:lnTo>
                    <a:pt x="472" y="494"/>
                  </a:lnTo>
                  <a:lnTo>
                    <a:pt x="472" y="446"/>
                  </a:lnTo>
                  <a:lnTo>
                    <a:pt x="484" y="446"/>
                  </a:lnTo>
                  <a:lnTo>
                    <a:pt x="484" y="450"/>
                  </a:lnTo>
                  <a:lnTo>
                    <a:pt x="484" y="450"/>
                  </a:lnTo>
                  <a:lnTo>
                    <a:pt x="488" y="446"/>
                  </a:lnTo>
                  <a:lnTo>
                    <a:pt x="494" y="444"/>
                  </a:lnTo>
                  <a:lnTo>
                    <a:pt x="494" y="444"/>
                  </a:lnTo>
                  <a:lnTo>
                    <a:pt x="500" y="446"/>
                  </a:lnTo>
                  <a:lnTo>
                    <a:pt x="504" y="448"/>
                  </a:lnTo>
                  <a:lnTo>
                    <a:pt x="500" y="460"/>
                  </a:lnTo>
                  <a:close/>
                  <a:moveTo>
                    <a:pt x="406" y="446"/>
                  </a:moveTo>
                  <a:lnTo>
                    <a:pt x="418" y="446"/>
                  </a:lnTo>
                  <a:lnTo>
                    <a:pt x="404" y="494"/>
                  </a:lnTo>
                  <a:lnTo>
                    <a:pt x="394" y="494"/>
                  </a:lnTo>
                  <a:lnTo>
                    <a:pt x="388" y="474"/>
                  </a:lnTo>
                  <a:lnTo>
                    <a:pt x="388" y="474"/>
                  </a:lnTo>
                  <a:lnTo>
                    <a:pt x="384" y="464"/>
                  </a:lnTo>
                  <a:lnTo>
                    <a:pt x="384" y="464"/>
                  </a:lnTo>
                  <a:lnTo>
                    <a:pt x="382" y="474"/>
                  </a:lnTo>
                  <a:lnTo>
                    <a:pt x="376" y="494"/>
                  </a:lnTo>
                  <a:lnTo>
                    <a:pt x="366" y="494"/>
                  </a:lnTo>
                  <a:lnTo>
                    <a:pt x="366" y="494"/>
                  </a:lnTo>
                  <a:lnTo>
                    <a:pt x="352" y="446"/>
                  </a:lnTo>
                  <a:lnTo>
                    <a:pt x="366" y="446"/>
                  </a:lnTo>
                  <a:lnTo>
                    <a:pt x="370" y="464"/>
                  </a:lnTo>
                  <a:lnTo>
                    <a:pt x="370" y="464"/>
                  </a:lnTo>
                  <a:lnTo>
                    <a:pt x="372" y="476"/>
                  </a:lnTo>
                  <a:lnTo>
                    <a:pt x="372" y="476"/>
                  </a:lnTo>
                  <a:lnTo>
                    <a:pt x="374" y="464"/>
                  </a:lnTo>
                  <a:lnTo>
                    <a:pt x="380" y="446"/>
                  </a:lnTo>
                  <a:lnTo>
                    <a:pt x="390" y="446"/>
                  </a:lnTo>
                  <a:lnTo>
                    <a:pt x="396" y="464"/>
                  </a:lnTo>
                  <a:lnTo>
                    <a:pt x="396" y="464"/>
                  </a:lnTo>
                  <a:lnTo>
                    <a:pt x="398" y="476"/>
                  </a:lnTo>
                  <a:lnTo>
                    <a:pt x="398" y="476"/>
                  </a:lnTo>
                  <a:lnTo>
                    <a:pt x="400" y="464"/>
                  </a:lnTo>
                  <a:lnTo>
                    <a:pt x="406" y="446"/>
                  </a:lnTo>
                  <a:close/>
                  <a:moveTo>
                    <a:pt x="442" y="444"/>
                  </a:moveTo>
                  <a:lnTo>
                    <a:pt x="442" y="444"/>
                  </a:lnTo>
                  <a:lnTo>
                    <a:pt x="434" y="446"/>
                  </a:lnTo>
                  <a:lnTo>
                    <a:pt x="426" y="452"/>
                  </a:lnTo>
                  <a:lnTo>
                    <a:pt x="422" y="460"/>
                  </a:lnTo>
                  <a:lnTo>
                    <a:pt x="420" y="470"/>
                  </a:lnTo>
                  <a:lnTo>
                    <a:pt x="420" y="470"/>
                  </a:lnTo>
                  <a:lnTo>
                    <a:pt x="422" y="480"/>
                  </a:lnTo>
                  <a:lnTo>
                    <a:pt x="426" y="488"/>
                  </a:lnTo>
                  <a:lnTo>
                    <a:pt x="434" y="494"/>
                  </a:lnTo>
                  <a:lnTo>
                    <a:pt x="442" y="496"/>
                  </a:lnTo>
                  <a:lnTo>
                    <a:pt x="442" y="496"/>
                  </a:lnTo>
                  <a:lnTo>
                    <a:pt x="450" y="494"/>
                  </a:lnTo>
                  <a:lnTo>
                    <a:pt x="458" y="488"/>
                  </a:lnTo>
                  <a:lnTo>
                    <a:pt x="462" y="480"/>
                  </a:lnTo>
                  <a:lnTo>
                    <a:pt x="464" y="470"/>
                  </a:lnTo>
                  <a:lnTo>
                    <a:pt x="464" y="470"/>
                  </a:lnTo>
                  <a:lnTo>
                    <a:pt x="462" y="460"/>
                  </a:lnTo>
                  <a:lnTo>
                    <a:pt x="458" y="452"/>
                  </a:lnTo>
                  <a:lnTo>
                    <a:pt x="450" y="446"/>
                  </a:lnTo>
                  <a:lnTo>
                    <a:pt x="442" y="444"/>
                  </a:lnTo>
                  <a:lnTo>
                    <a:pt x="442" y="444"/>
                  </a:lnTo>
                  <a:close/>
                  <a:moveTo>
                    <a:pt x="442" y="484"/>
                  </a:moveTo>
                  <a:lnTo>
                    <a:pt x="442" y="484"/>
                  </a:lnTo>
                  <a:lnTo>
                    <a:pt x="438" y="484"/>
                  </a:lnTo>
                  <a:lnTo>
                    <a:pt x="434" y="480"/>
                  </a:lnTo>
                  <a:lnTo>
                    <a:pt x="432" y="476"/>
                  </a:lnTo>
                  <a:lnTo>
                    <a:pt x="432" y="470"/>
                  </a:lnTo>
                  <a:lnTo>
                    <a:pt x="432" y="470"/>
                  </a:lnTo>
                  <a:lnTo>
                    <a:pt x="432" y="464"/>
                  </a:lnTo>
                  <a:lnTo>
                    <a:pt x="434" y="460"/>
                  </a:lnTo>
                  <a:lnTo>
                    <a:pt x="438" y="456"/>
                  </a:lnTo>
                  <a:lnTo>
                    <a:pt x="442" y="456"/>
                  </a:lnTo>
                  <a:lnTo>
                    <a:pt x="442" y="456"/>
                  </a:lnTo>
                  <a:lnTo>
                    <a:pt x="446" y="456"/>
                  </a:lnTo>
                  <a:lnTo>
                    <a:pt x="450" y="460"/>
                  </a:lnTo>
                  <a:lnTo>
                    <a:pt x="452" y="464"/>
                  </a:lnTo>
                  <a:lnTo>
                    <a:pt x="452" y="470"/>
                  </a:lnTo>
                  <a:lnTo>
                    <a:pt x="452" y="470"/>
                  </a:lnTo>
                  <a:lnTo>
                    <a:pt x="452" y="476"/>
                  </a:lnTo>
                  <a:lnTo>
                    <a:pt x="450" y="480"/>
                  </a:lnTo>
                  <a:lnTo>
                    <a:pt x="446" y="484"/>
                  </a:lnTo>
                  <a:lnTo>
                    <a:pt x="442" y="484"/>
                  </a:lnTo>
                  <a:lnTo>
                    <a:pt x="442" y="484"/>
                  </a:lnTo>
                  <a:close/>
                  <a:moveTo>
                    <a:pt x="186" y="462"/>
                  </a:moveTo>
                  <a:lnTo>
                    <a:pt x="200" y="494"/>
                  </a:lnTo>
                  <a:lnTo>
                    <a:pt x="186" y="494"/>
                  </a:lnTo>
                  <a:lnTo>
                    <a:pt x="176" y="472"/>
                  </a:lnTo>
                  <a:lnTo>
                    <a:pt x="170" y="480"/>
                  </a:lnTo>
                  <a:lnTo>
                    <a:pt x="170" y="494"/>
                  </a:lnTo>
                  <a:lnTo>
                    <a:pt x="158" y="494"/>
                  </a:lnTo>
                  <a:lnTo>
                    <a:pt x="158" y="432"/>
                  </a:lnTo>
                  <a:lnTo>
                    <a:pt x="170" y="426"/>
                  </a:lnTo>
                  <a:lnTo>
                    <a:pt x="170" y="464"/>
                  </a:lnTo>
                  <a:lnTo>
                    <a:pt x="170" y="464"/>
                  </a:lnTo>
                  <a:lnTo>
                    <a:pt x="174" y="458"/>
                  </a:lnTo>
                  <a:lnTo>
                    <a:pt x="184" y="446"/>
                  </a:lnTo>
                  <a:lnTo>
                    <a:pt x="198" y="446"/>
                  </a:lnTo>
                  <a:lnTo>
                    <a:pt x="186" y="462"/>
                  </a:lnTo>
                  <a:close/>
                  <a:moveTo>
                    <a:pt x="242" y="494"/>
                  </a:moveTo>
                  <a:lnTo>
                    <a:pt x="230" y="494"/>
                  </a:lnTo>
                  <a:lnTo>
                    <a:pt x="230" y="446"/>
                  </a:lnTo>
                  <a:lnTo>
                    <a:pt x="242" y="446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8" y="446"/>
                  </a:lnTo>
                  <a:lnTo>
                    <a:pt x="254" y="444"/>
                  </a:lnTo>
                  <a:lnTo>
                    <a:pt x="254" y="444"/>
                  </a:lnTo>
                  <a:lnTo>
                    <a:pt x="262" y="446"/>
                  </a:lnTo>
                  <a:lnTo>
                    <a:pt x="268" y="450"/>
                  </a:lnTo>
                  <a:lnTo>
                    <a:pt x="272" y="458"/>
                  </a:lnTo>
                  <a:lnTo>
                    <a:pt x="272" y="466"/>
                  </a:lnTo>
                  <a:lnTo>
                    <a:pt x="272" y="494"/>
                  </a:lnTo>
                  <a:lnTo>
                    <a:pt x="260" y="494"/>
                  </a:lnTo>
                  <a:lnTo>
                    <a:pt x="260" y="468"/>
                  </a:lnTo>
                  <a:lnTo>
                    <a:pt x="260" y="468"/>
                  </a:lnTo>
                  <a:lnTo>
                    <a:pt x="260" y="462"/>
                  </a:lnTo>
                  <a:lnTo>
                    <a:pt x="258" y="458"/>
                  </a:lnTo>
                  <a:lnTo>
                    <a:pt x="256" y="456"/>
                  </a:lnTo>
                  <a:lnTo>
                    <a:pt x="252" y="456"/>
                  </a:lnTo>
                  <a:lnTo>
                    <a:pt x="252" y="456"/>
                  </a:lnTo>
                  <a:lnTo>
                    <a:pt x="248" y="456"/>
                  </a:lnTo>
                  <a:lnTo>
                    <a:pt x="244" y="458"/>
                  </a:lnTo>
                  <a:lnTo>
                    <a:pt x="244" y="462"/>
                  </a:lnTo>
                  <a:lnTo>
                    <a:pt x="242" y="468"/>
                  </a:lnTo>
                  <a:lnTo>
                    <a:pt x="242" y="494"/>
                  </a:lnTo>
                  <a:close/>
                  <a:moveTo>
                    <a:pt x="310" y="450"/>
                  </a:moveTo>
                  <a:lnTo>
                    <a:pt x="310" y="450"/>
                  </a:lnTo>
                  <a:lnTo>
                    <a:pt x="306" y="446"/>
                  </a:lnTo>
                  <a:lnTo>
                    <a:pt x="300" y="444"/>
                  </a:lnTo>
                  <a:lnTo>
                    <a:pt x="300" y="444"/>
                  </a:lnTo>
                  <a:lnTo>
                    <a:pt x="292" y="446"/>
                  </a:lnTo>
                  <a:lnTo>
                    <a:pt x="286" y="452"/>
                  </a:lnTo>
                  <a:lnTo>
                    <a:pt x="282" y="460"/>
                  </a:lnTo>
                  <a:lnTo>
                    <a:pt x="280" y="470"/>
                  </a:lnTo>
                  <a:lnTo>
                    <a:pt x="280" y="470"/>
                  </a:lnTo>
                  <a:lnTo>
                    <a:pt x="282" y="480"/>
                  </a:lnTo>
                  <a:lnTo>
                    <a:pt x="286" y="488"/>
                  </a:lnTo>
                  <a:lnTo>
                    <a:pt x="292" y="494"/>
                  </a:lnTo>
                  <a:lnTo>
                    <a:pt x="300" y="496"/>
                  </a:lnTo>
                  <a:lnTo>
                    <a:pt x="300" y="496"/>
                  </a:lnTo>
                  <a:lnTo>
                    <a:pt x="306" y="494"/>
                  </a:lnTo>
                  <a:lnTo>
                    <a:pt x="310" y="490"/>
                  </a:lnTo>
                  <a:lnTo>
                    <a:pt x="310" y="492"/>
                  </a:lnTo>
                  <a:lnTo>
                    <a:pt x="310" y="492"/>
                  </a:lnTo>
                  <a:lnTo>
                    <a:pt x="310" y="496"/>
                  </a:lnTo>
                  <a:lnTo>
                    <a:pt x="310" y="500"/>
                  </a:lnTo>
                  <a:lnTo>
                    <a:pt x="304" y="504"/>
                  </a:lnTo>
                  <a:lnTo>
                    <a:pt x="296" y="506"/>
                  </a:lnTo>
                  <a:lnTo>
                    <a:pt x="294" y="506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00" y="514"/>
                  </a:lnTo>
                  <a:lnTo>
                    <a:pt x="310" y="512"/>
                  </a:lnTo>
                  <a:lnTo>
                    <a:pt x="318" y="508"/>
                  </a:lnTo>
                  <a:lnTo>
                    <a:pt x="322" y="500"/>
                  </a:lnTo>
                  <a:lnTo>
                    <a:pt x="324" y="490"/>
                  </a:lnTo>
                  <a:lnTo>
                    <a:pt x="324" y="446"/>
                  </a:lnTo>
                  <a:lnTo>
                    <a:pt x="310" y="446"/>
                  </a:lnTo>
                  <a:lnTo>
                    <a:pt x="310" y="450"/>
                  </a:lnTo>
                  <a:close/>
                  <a:moveTo>
                    <a:pt x="310" y="460"/>
                  </a:moveTo>
                  <a:lnTo>
                    <a:pt x="310" y="480"/>
                  </a:lnTo>
                  <a:lnTo>
                    <a:pt x="310" y="480"/>
                  </a:lnTo>
                  <a:lnTo>
                    <a:pt x="308" y="484"/>
                  </a:lnTo>
                  <a:lnTo>
                    <a:pt x="302" y="484"/>
                  </a:lnTo>
                  <a:lnTo>
                    <a:pt x="302" y="484"/>
                  </a:lnTo>
                  <a:lnTo>
                    <a:pt x="300" y="484"/>
                  </a:lnTo>
                  <a:lnTo>
                    <a:pt x="296" y="482"/>
                  </a:lnTo>
                  <a:lnTo>
                    <a:pt x="294" y="478"/>
                  </a:lnTo>
                  <a:lnTo>
                    <a:pt x="294" y="470"/>
                  </a:lnTo>
                  <a:lnTo>
                    <a:pt x="294" y="470"/>
                  </a:lnTo>
                  <a:lnTo>
                    <a:pt x="294" y="462"/>
                  </a:lnTo>
                  <a:lnTo>
                    <a:pt x="296" y="458"/>
                  </a:lnTo>
                  <a:lnTo>
                    <a:pt x="300" y="456"/>
                  </a:lnTo>
                  <a:lnTo>
                    <a:pt x="302" y="456"/>
                  </a:lnTo>
                  <a:lnTo>
                    <a:pt x="302" y="456"/>
                  </a:lnTo>
                  <a:lnTo>
                    <a:pt x="308" y="458"/>
                  </a:lnTo>
                  <a:lnTo>
                    <a:pt x="310" y="460"/>
                  </a:lnTo>
                  <a:lnTo>
                    <a:pt x="310" y="460"/>
                  </a:lnTo>
                  <a:close/>
                  <a:moveTo>
                    <a:pt x="208" y="446"/>
                  </a:moveTo>
                  <a:lnTo>
                    <a:pt x="220" y="446"/>
                  </a:lnTo>
                  <a:lnTo>
                    <a:pt x="220" y="468"/>
                  </a:lnTo>
                  <a:lnTo>
                    <a:pt x="220" y="494"/>
                  </a:lnTo>
                  <a:lnTo>
                    <a:pt x="208" y="494"/>
                  </a:lnTo>
                  <a:lnTo>
                    <a:pt x="208" y="446"/>
                  </a:lnTo>
                  <a:close/>
                  <a:moveTo>
                    <a:pt x="220" y="432"/>
                  </a:moveTo>
                  <a:lnTo>
                    <a:pt x="220" y="438"/>
                  </a:lnTo>
                  <a:lnTo>
                    <a:pt x="208" y="438"/>
                  </a:lnTo>
                  <a:lnTo>
                    <a:pt x="208" y="426"/>
                  </a:lnTo>
                  <a:lnTo>
                    <a:pt x="220" y="426"/>
                  </a:lnTo>
                  <a:lnTo>
                    <a:pt x="220" y="432"/>
                  </a:lnTo>
                  <a:close/>
                  <a:moveTo>
                    <a:pt x="510" y="432"/>
                  </a:moveTo>
                  <a:lnTo>
                    <a:pt x="522" y="426"/>
                  </a:lnTo>
                  <a:lnTo>
                    <a:pt x="522" y="470"/>
                  </a:lnTo>
                  <a:lnTo>
                    <a:pt x="522" y="494"/>
                  </a:lnTo>
                  <a:lnTo>
                    <a:pt x="510" y="494"/>
                  </a:lnTo>
                  <a:lnTo>
                    <a:pt x="510" y="432"/>
                  </a:lnTo>
                  <a:close/>
                  <a:moveTo>
                    <a:pt x="88" y="166"/>
                  </a:moveTo>
                  <a:lnTo>
                    <a:pt x="188" y="166"/>
                  </a:lnTo>
                  <a:lnTo>
                    <a:pt x="188" y="108"/>
                  </a:lnTo>
                  <a:lnTo>
                    <a:pt x="88" y="108"/>
                  </a:lnTo>
                  <a:lnTo>
                    <a:pt x="88" y="62"/>
                  </a:lnTo>
                  <a:lnTo>
                    <a:pt x="198" y="62"/>
                  </a:lnTo>
                  <a:lnTo>
                    <a:pt x="162" y="0"/>
                  </a:lnTo>
                  <a:lnTo>
                    <a:pt x="6" y="0"/>
                  </a:lnTo>
                  <a:lnTo>
                    <a:pt x="6" y="274"/>
                  </a:lnTo>
                  <a:lnTo>
                    <a:pt x="226" y="274"/>
                  </a:lnTo>
                  <a:lnTo>
                    <a:pt x="226" y="212"/>
                  </a:lnTo>
                  <a:lnTo>
                    <a:pt x="88" y="212"/>
                  </a:lnTo>
                  <a:lnTo>
                    <a:pt x="88" y="166"/>
                  </a:lnTo>
                  <a:close/>
                  <a:moveTo>
                    <a:pt x="374" y="0"/>
                  </a:moveTo>
                  <a:lnTo>
                    <a:pt x="326" y="90"/>
                  </a:lnTo>
                  <a:lnTo>
                    <a:pt x="280" y="0"/>
                  </a:lnTo>
                  <a:lnTo>
                    <a:pt x="188" y="0"/>
                  </a:lnTo>
                  <a:lnTo>
                    <a:pt x="284" y="166"/>
                  </a:lnTo>
                  <a:lnTo>
                    <a:pt x="284" y="274"/>
                  </a:lnTo>
                  <a:lnTo>
                    <a:pt x="366" y="274"/>
                  </a:lnTo>
                  <a:lnTo>
                    <a:pt x="366" y="166"/>
                  </a:lnTo>
                  <a:lnTo>
                    <a:pt x="464" y="0"/>
                  </a:lnTo>
                  <a:lnTo>
                    <a:pt x="374" y="0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539"/>
            </a:p>
          </p:txBody>
        </p:sp>
      </p:grpSp>
      <p:sp>
        <p:nvSpPr>
          <p:cNvPr id="12" name="Freeform 6"/>
          <p:cNvSpPr>
            <a:spLocks/>
          </p:cNvSpPr>
          <p:nvPr/>
        </p:nvSpPr>
        <p:spPr bwMode="auto">
          <a:xfrm flipH="1" flipV="1">
            <a:off x="8422464" y="1"/>
            <a:ext cx="3231923" cy="3027307"/>
          </a:xfrm>
          <a:custGeom>
            <a:avLst/>
            <a:gdLst>
              <a:gd name="T0" fmla="*/ 0 w 2344"/>
              <a:gd name="T1" fmla="*/ 414 h 2760"/>
              <a:gd name="T2" fmla="*/ 0 w 2344"/>
              <a:gd name="T3" fmla="*/ 2760 h 2760"/>
              <a:gd name="T4" fmla="*/ 2344 w 2344"/>
              <a:gd name="T5" fmla="*/ 2760 h 2760"/>
              <a:gd name="T6" fmla="*/ 2344 w 2344"/>
              <a:gd name="T7" fmla="*/ 0 h 2760"/>
              <a:gd name="T8" fmla="*/ 0 w 2344"/>
              <a:gd name="T9" fmla="*/ 414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4" h="2760">
                <a:moveTo>
                  <a:pt x="0" y="414"/>
                </a:moveTo>
                <a:lnTo>
                  <a:pt x="0" y="2760"/>
                </a:lnTo>
                <a:lnTo>
                  <a:pt x="2344" y="2760"/>
                </a:lnTo>
                <a:lnTo>
                  <a:pt x="2344" y="0"/>
                </a:lnTo>
                <a:lnTo>
                  <a:pt x="0" y="414"/>
                </a:lnTo>
                <a:close/>
              </a:path>
            </a:pathLst>
          </a:custGeom>
          <a:solidFill>
            <a:srgbClr val="FFE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GB" sz="1539"/>
          </a:p>
        </p:txBody>
      </p:sp>
    </p:spTree>
    <p:extLst>
      <p:ext uri="{BB962C8B-B14F-4D97-AF65-F5344CB8AC3E}">
        <p14:creationId xmlns:p14="http://schemas.microsoft.com/office/powerpoint/2010/main" val="209056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3A616-C440-48D9-B649-A0177379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36EF2AA-E613-4FC3-AAAF-64FD86675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DCF9764-B76A-4A88-BFE2-2CEAA7989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013BF5-56B4-4459-BE2A-4E25B00F3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8E64FAA-214E-484A-A03B-A06B52166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587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2623A8-C6FF-4FEF-A362-05F476D36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89831B-2801-401C-B138-04BDB901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EF2E7B9-6B40-4D0A-89F8-3DEA0F20B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2878F20-06F3-4846-AAE2-302C3558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F35F2E8-D657-4BDC-9844-9564D3E6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383C790-ED7A-44B4-A365-B639B584A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431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9228A2-7E27-4A44-91D5-39F4EEF50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38DABFC-6C72-48C5-A4B4-0E796ED6C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9E7FF16-CE03-4BC3-9F3D-B0F07E743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0427EE-7F94-42F1-9CF7-0CF7514049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F7705B87-1AEF-4D28-842F-977899F6B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498881A-6FA1-4D81-82A1-E9CE91BE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4D2B883-B25E-4EF0-937A-3D97D107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F767F9DE-82D1-492B-9AA0-49EE2F6B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15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5E674A-0A22-40A3-8970-1052B8EF8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994497C-A06D-4F32-A3DA-53627EEC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B620CE7-4B1E-456B-8890-0E19F966B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6DF4736-9CD0-4A5E-AC3F-3F44494A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273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5FD9586-A3A6-40F1-B1DC-7E08EE9A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6574DC9-2E05-4DB9-ACB3-18DA75829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C913380-0ACA-4C4E-B3BA-BC2EBE5B4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208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7A61B33-D379-4BA7-9B02-EBB366E24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551508D-4604-46DD-A4E4-6BEBFB8FD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1D14BC3-35DE-4533-8329-B1F3D5962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C86E208-E398-4CA5-A827-4D46A89FF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64D2369-8665-4A00-A9B2-7452F620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67A1000-757C-4302-B3B1-DDD57FE3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7079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36C7FD-15E8-4411-9877-8832C72D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62C81EE-E4EC-4E51-9669-46F75C986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A5AFCFC-30EE-43D1-8067-2F0FFBC5C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CE74033-D0D3-4992-9E60-CB7F47FC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4FAC7B0-B88A-426B-8610-CF133FFC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E34D22-F329-47B3-B717-07D26FFDF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95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632112B-30AF-4548-9F79-813A3E64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6E100E-DBC3-49D9-874F-3760BE4EB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418F59-F74C-4616-BFB0-EDE5A3136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3B6DD-3091-4F23-8FE7-E73CCCD40D25}" type="datetimeFigureOut">
              <a:rPr lang="pl-PL" smtClean="0"/>
              <a:pPr/>
              <a:t>2020-09-23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78E32F1-A2DC-4D97-9867-FFC786A91A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E3AFC8E-1838-4C70-B63C-9D5CB6753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23B23-1EB8-4996-856D-95C8A63E631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722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196453260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1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88064" y="554342"/>
            <a:ext cx="10957577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Headline 1</a:t>
            </a:r>
          </a:p>
        </p:txBody>
      </p:sp>
      <p:sp>
        <p:nvSpPr>
          <p:cNvPr id="8" name="Text Box 16"/>
          <p:cNvSpPr txBox="1">
            <a:spLocks noChangeArrowheads="1"/>
          </p:cNvSpPr>
          <p:nvPr userDrawn="1"/>
        </p:nvSpPr>
        <p:spPr bwMode="auto">
          <a:xfrm>
            <a:off x="488063" y="6441830"/>
            <a:ext cx="5406397" cy="9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l-PL" sz="599" dirty="0">
                <a:solidFill>
                  <a:srgbClr val="58595B"/>
                </a:solidFill>
                <a:latin typeface="EYInterstate Regular" pitchFamily="2" charset="0"/>
              </a:rPr>
              <a:t>© </a:t>
            </a:r>
            <a:r>
              <a:rPr lang="pl-PL" sz="599" dirty="0">
                <a:solidFill>
                  <a:srgbClr val="58595B"/>
                </a:solidFill>
                <a:latin typeface="EYInterstate Light" pitchFamily="2" charset="0"/>
              </a:rPr>
              <a:t>EY 2017</a:t>
            </a:r>
            <a:endParaRPr lang="en-GB" sz="599" dirty="0">
              <a:solidFill>
                <a:srgbClr val="EB008C"/>
              </a:solidFill>
              <a:latin typeface="EYInterstate Light" pitchFamily="2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 userDrawn="1"/>
        </p:nvSpPr>
        <p:spPr bwMode="auto">
          <a:xfrm>
            <a:off x="11503392" y="6436332"/>
            <a:ext cx="226248" cy="9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9847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95363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493838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990725" algn="l" defTabSz="9953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479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051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623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19525" defTabSz="9953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F1D8A122-693B-4700-A7C3-BC99B2F8B8C8}" type="slidenum">
              <a:rPr lang="en-GB" sz="599">
                <a:solidFill>
                  <a:srgbClr val="58595B"/>
                </a:solidFill>
                <a:latin typeface="EYInterstate Regular" pitchFamily="2" charset="0"/>
              </a:rPr>
              <a:pPr algn="r"/>
              <a:t>‹#›</a:t>
            </a:fld>
            <a:endParaRPr lang="en-GB" sz="599" dirty="0">
              <a:solidFill>
                <a:srgbClr val="58595B"/>
              </a:solidFill>
              <a:latin typeface="EYInterstate Regula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556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851135" rtl="0" eaLnBrk="1" fontAlgn="base" hangingPunct="1">
        <a:lnSpc>
          <a:spcPts val="1900"/>
        </a:lnSpc>
        <a:spcBef>
          <a:spcPct val="0"/>
        </a:spcBef>
        <a:spcAft>
          <a:spcPct val="0"/>
        </a:spcAft>
        <a:defRPr sz="1800" b="1">
          <a:solidFill>
            <a:srgbClr val="000000"/>
          </a:solidFill>
          <a:latin typeface="+mj-lt"/>
          <a:ea typeface="+mj-ea"/>
          <a:cs typeface="+mj-cs"/>
        </a:defRPr>
      </a:lvl1pPr>
      <a:lvl2pPr algn="l" defTabSz="851135" rtl="0" eaLnBrk="1" fontAlgn="base" hangingPunct="1">
        <a:lnSpc>
          <a:spcPts val="2512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2pPr>
      <a:lvl3pPr algn="l" defTabSz="851135" rtl="0" eaLnBrk="1" fontAlgn="base" hangingPunct="1">
        <a:lnSpc>
          <a:spcPts val="2512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3pPr>
      <a:lvl4pPr algn="l" defTabSz="851135" rtl="0" eaLnBrk="1" fontAlgn="base" hangingPunct="1">
        <a:lnSpc>
          <a:spcPts val="2512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4pPr>
      <a:lvl5pPr algn="l" defTabSz="851135" rtl="0" eaLnBrk="1" fontAlgn="base" hangingPunct="1">
        <a:lnSpc>
          <a:spcPts val="2512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5pPr>
      <a:lvl6pPr marL="390952" algn="l" defTabSz="851135" rtl="0" eaLnBrk="1" fontAlgn="base" hangingPunct="1">
        <a:lnSpc>
          <a:spcPts val="2512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6pPr>
      <a:lvl7pPr marL="781903" algn="l" defTabSz="851135" rtl="0" eaLnBrk="1" fontAlgn="base" hangingPunct="1">
        <a:lnSpc>
          <a:spcPts val="2512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7pPr>
      <a:lvl8pPr marL="1172855" algn="l" defTabSz="851135" rtl="0" eaLnBrk="1" fontAlgn="base" hangingPunct="1">
        <a:lnSpc>
          <a:spcPts val="2512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8pPr>
      <a:lvl9pPr marL="1563807" algn="l" defTabSz="851135" rtl="0" eaLnBrk="1" fontAlgn="base" hangingPunct="1">
        <a:lnSpc>
          <a:spcPts val="2512"/>
        </a:lnSpc>
        <a:spcBef>
          <a:spcPct val="0"/>
        </a:spcBef>
        <a:spcAft>
          <a:spcPct val="0"/>
        </a:spcAft>
        <a:defRPr sz="2052">
          <a:solidFill>
            <a:schemeClr val="tx1"/>
          </a:solidFill>
          <a:latin typeface="EYInterstate" pitchFamily="2" charset="0"/>
        </a:defRPr>
      </a:lvl9pPr>
    </p:titleStyle>
    <p:bodyStyle>
      <a:lvl1pPr algn="l" defTabSz="851135" rtl="0" eaLnBrk="1" fontAlgn="base" hangingPunct="1">
        <a:lnSpc>
          <a:spcPts val="1454"/>
        </a:lnSpc>
        <a:spcBef>
          <a:spcPct val="0"/>
        </a:spcBef>
        <a:spcAft>
          <a:spcPct val="0"/>
        </a:spcAft>
        <a:defRPr sz="1539">
          <a:solidFill>
            <a:srgbClr val="000000"/>
          </a:solidFill>
          <a:latin typeface="EYInterstate Regular" pitchFamily="2" charset="0"/>
          <a:ea typeface="+mn-ea"/>
          <a:cs typeface="+mn-cs"/>
        </a:defRPr>
      </a:lvl1pPr>
      <a:lvl2pPr marL="1358" marR="0" indent="0" algn="l" defTabSz="851135" rtl="0" eaLnBrk="1" fontAlgn="base" latinLnBrk="0" hangingPunct="1">
        <a:lnSpc>
          <a:spcPts val="1197"/>
        </a:lnSpc>
        <a:spcBef>
          <a:spcPct val="0"/>
        </a:spcBef>
        <a:spcAft>
          <a:spcPct val="0"/>
        </a:spcAft>
        <a:buClrTx/>
        <a:buSzPct val="30000"/>
        <a:buFont typeface="Arial" charset="0"/>
        <a:buNone/>
        <a:tabLst/>
        <a:defRPr sz="941">
          <a:solidFill>
            <a:srgbClr val="000000"/>
          </a:solidFill>
          <a:latin typeface="+mj-lt"/>
        </a:defRPr>
      </a:lvl2pPr>
      <a:lvl3pPr marL="2715" algn="l" defTabSz="851135" rtl="0" eaLnBrk="1" fontAlgn="base" hangingPunct="1">
        <a:lnSpc>
          <a:spcPts val="1539"/>
        </a:lnSpc>
        <a:spcBef>
          <a:spcPts val="513"/>
        </a:spcBef>
        <a:spcAft>
          <a:spcPct val="0"/>
        </a:spcAft>
        <a:buSzPct val="30000"/>
        <a:buFont typeface="Arial" charset="0"/>
        <a:defRPr sz="1197">
          <a:solidFill>
            <a:srgbClr val="808080"/>
          </a:solidFill>
          <a:latin typeface="EYInterstate Light" pitchFamily="2" charset="0"/>
        </a:defRPr>
      </a:lvl3pPr>
      <a:lvl4pPr marL="4073" algn="l" defTabSz="851135" rtl="0" eaLnBrk="1" fontAlgn="base" hangingPunct="1">
        <a:lnSpc>
          <a:spcPts val="1026"/>
        </a:lnSpc>
        <a:spcBef>
          <a:spcPts val="513"/>
        </a:spcBef>
        <a:spcAft>
          <a:spcPct val="0"/>
        </a:spcAft>
        <a:buSzPct val="30000"/>
        <a:buFont typeface="Arial" charset="0"/>
        <a:defRPr sz="770">
          <a:solidFill>
            <a:srgbClr val="000000"/>
          </a:solidFill>
          <a:latin typeface="EYInterstate" pitchFamily="2" charset="0"/>
        </a:defRPr>
      </a:lvl4pPr>
      <a:lvl5pPr marL="96381" indent="-89593" algn="l" defTabSz="851135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Clr>
          <a:srgbClr val="58595B"/>
        </a:buClr>
        <a:buSzPct val="100000"/>
        <a:buFont typeface="EYInterstate Light" pitchFamily="2" charset="0"/>
        <a:buChar char="•"/>
        <a:tabLst>
          <a:tab pos="96381" algn="l"/>
        </a:tabLst>
        <a:defRPr sz="770">
          <a:solidFill>
            <a:srgbClr val="000000"/>
          </a:solidFill>
          <a:latin typeface="EYInterstate Light" pitchFamily="2" charset="0"/>
        </a:defRPr>
      </a:lvl5pPr>
      <a:lvl6pPr marL="466970" indent="-69231" algn="l" defTabSz="851135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6pPr>
      <a:lvl7pPr marL="857922" indent="-69231" algn="l" defTabSz="851135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7pPr>
      <a:lvl8pPr marL="1248874" indent="-69231" algn="l" defTabSz="851135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8pPr>
      <a:lvl9pPr marL="1639825" indent="-69231" algn="l" defTabSz="851135" rtl="0" eaLnBrk="1" fontAlgn="base" hangingPunct="1">
        <a:lnSpc>
          <a:spcPct val="130000"/>
        </a:lnSpc>
        <a:spcBef>
          <a:spcPts val="513"/>
        </a:spcBef>
        <a:spcAft>
          <a:spcPct val="0"/>
        </a:spcAft>
        <a:buSzPct val="30000"/>
        <a:buFont typeface="Arial" charset="0"/>
        <a:buChar char="►"/>
        <a:defRPr sz="770">
          <a:solidFill>
            <a:schemeClr val="tx1"/>
          </a:solidFill>
          <a:latin typeface="EYInterstate Light" pitchFamily="2" charset="0"/>
        </a:defRPr>
      </a:lvl9pPr>
    </p:bodyStyle>
    <p:otherStyle>
      <a:defPPr>
        <a:defRPr lang="en-US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wforum.org/2017/11/29/europes-growing-muslim-populatio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uecbv.eu/UECBV/documents/BrexitMeatreport12373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tpol.org.pl/dmdocuments/ZW-07-2015-10.pdf" TargetMode="External"/><Relationship Id="rId2" Type="http://schemas.openxmlformats.org/officeDocument/2006/relationships/hyperlink" Target="https://www.researchgate.net/publication/306380068_The_Anatomy_of_Halal_Slaughtering_Issues_and_Challeng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bc.wroc.pl/Content/30565/PDF/Pasinska_Polski_Rynek_Wolowiny_Po_Wstapieniu_Do_Unii_2015.pdf" TargetMode="External"/><Relationship Id="rId2" Type="http://schemas.openxmlformats.org/officeDocument/2006/relationships/hyperlink" Target="https://dane.gov.pl/dataset/1214,zintegrowany-system-rolniczej-informacji-rynkowej-biuletyny-informacyjne-rynek-woowiny-i-cieleciny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hyperlink" Target="https://agridata.ec.europa.eu/extensions/DashboardBeef/BeefTrad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21" Type="http://schemas.openxmlformats.org/officeDocument/2006/relationships/tags" Target="../tags/tag22.xml"/><Relationship Id="rId34" Type="http://schemas.openxmlformats.org/officeDocument/2006/relationships/oleObject" Target="../embeddings/oleObject3.bin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tags" Target="../tags/tag30.xml"/><Relationship Id="rId1" Type="http://schemas.openxmlformats.org/officeDocument/2006/relationships/vmlDrawing" Target="../drawings/vmlDrawing4.v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slideLayout" Target="../slideLayouts/slideLayout20.xml"/><Relationship Id="rId37" Type="http://schemas.openxmlformats.org/officeDocument/2006/relationships/image" Target="../media/image8.emf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oleObject" Target="../embeddings/oleObject4.bin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tags" Target="../tags/tag32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image" Target="../media/image7.emf"/><Relationship Id="rId8" Type="http://schemas.openxmlformats.org/officeDocument/2006/relationships/tags" Target="../tags/tag9.xml"/><Relationship Id="rId3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3EA559-6BC1-49F1-9CC0-57B09505E8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Fakty i Mity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1B2E629-5012-47BC-9C41-4980F1ADB8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na temat uboju dokonywanego w rzeźni według szczególnych metod wymaganych przez obrzędy religijne</a:t>
            </a:r>
          </a:p>
        </p:txBody>
      </p:sp>
      <p:graphicFrame>
        <p:nvGraphicFramePr>
          <p:cNvPr id="9" name="Obiekt 8">
            <a:extLst>
              <a:ext uri="{FF2B5EF4-FFF2-40B4-BE49-F238E27FC236}">
                <a16:creationId xmlns:a16="http://schemas.microsoft.com/office/drawing/2014/main" id="{22CE3030-4EF7-45B1-A9FC-99ECD97B3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528322"/>
              </p:ext>
            </p:extLst>
          </p:nvPr>
        </p:nvGraphicFramePr>
        <p:xfrm>
          <a:off x="2567179" y="449263"/>
          <a:ext cx="7341312" cy="1860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Document" r:id="rId3" imgW="5762569" imgH="1460932" progId="Word.Document.12">
                  <p:embed/>
                </p:oleObj>
              </mc:Choice>
              <mc:Fallback>
                <p:oleObj name="Document" r:id="rId3" imgW="5762569" imgH="1460932" progId="Word.Document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7179" y="449263"/>
                        <a:ext cx="7341312" cy="18606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3ED50B5-79B9-4626-9E9D-8A3FEA6555D0}"/>
              </a:ext>
            </a:extLst>
          </p:cNvPr>
          <p:cNvSpPr txBox="1"/>
          <p:nvPr/>
        </p:nvSpPr>
        <p:spPr>
          <a:xfrm>
            <a:off x="4485313" y="5550971"/>
            <a:ext cx="32213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Rada Sektora Wołowiny</a:t>
            </a:r>
          </a:p>
          <a:p>
            <a:pPr algn="ctr"/>
            <a:r>
              <a:rPr lang="pl-PL" sz="1200" dirty="0"/>
              <a:t>Warszawa 22.09.2020</a:t>
            </a:r>
          </a:p>
        </p:txBody>
      </p:sp>
    </p:spTree>
    <p:extLst>
      <p:ext uri="{BB962C8B-B14F-4D97-AF65-F5344CB8AC3E}">
        <p14:creationId xmlns:p14="http://schemas.microsoft.com/office/powerpoint/2010/main" val="4061277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0B5498-7340-4E19-A46A-0A343F1EA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Eksport wołowiny </a:t>
            </a:r>
            <a:r>
              <a:rPr lang="pl-PL" dirty="0" err="1"/>
              <a:t>halal</a:t>
            </a:r>
            <a:r>
              <a:rPr lang="pl-PL" dirty="0"/>
              <a:t> i koszer to ponad 30%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D764E3-9D35-4311-A6A0-CC0D68C53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Polsce jest ubijanych blisko 0,6 mln sztuk bydła rocznie w systemie </a:t>
            </a:r>
            <a:r>
              <a:rPr lang="pl-PL" dirty="0" err="1"/>
              <a:t>halal</a:t>
            </a:r>
            <a:r>
              <a:rPr lang="pl-PL" dirty="0"/>
              <a:t> lub koszer</a:t>
            </a:r>
          </a:p>
          <a:p>
            <a:r>
              <a:rPr lang="pl-PL" dirty="0"/>
              <a:t>Eksport mięsa </a:t>
            </a:r>
            <a:r>
              <a:rPr lang="pl-PL" dirty="0" err="1"/>
              <a:t>halal</a:t>
            </a:r>
            <a:r>
              <a:rPr lang="pl-PL" dirty="0"/>
              <a:t> i koszer przekracza 30% eksportu. </a:t>
            </a:r>
          </a:p>
          <a:p>
            <a:r>
              <a:rPr lang="pl-PL" dirty="0"/>
              <a:t>Główne rynki na mięso </a:t>
            </a:r>
            <a:r>
              <a:rPr lang="pl-PL" dirty="0" err="1"/>
              <a:t>halal</a:t>
            </a:r>
            <a:r>
              <a:rPr lang="pl-PL" dirty="0"/>
              <a:t> i koszer to Unia Europejska oraz Izrael, kraje arabskie a okresowo Turcja</a:t>
            </a:r>
          </a:p>
          <a:p>
            <a:r>
              <a:rPr lang="pl-PL" dirty="0"/>
              <a:t>Wartość eksportu wołowiny na wszystkie rynki z Polski to 6 mld PLN </a:t>
            </a:r>
          </a:p>
        </p:txBody>
      </p:sp>
    </p:spTree>
    <p:extLst>
      <p:ext uri="{BB962C8B-B14F-4D97-AF65-F5344CB8AC3E}">
        <p14:creationId xmlns:p14="http://schemas.microsoft.com/office/powerpoint/2010/main" val="169418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BF8695-6B27-4498-BE7A-A63290857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Wspólnoty religijne w UE  to potężny , szybko rosnący rynek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52E2728-9A2F-4785-9FBE-02DC97E07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Europie żyje ok. 1,5 mln wyznawców judaizmu oraz ponad 30 mln wyznawców islamu 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liczba </a:t>
            </a:r>
            <a:r>
              <a:rPr lang="pl-P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stale rośnie. </a:t>
            </a:r>
            <a:r>
              <a:rPr lang="pl-PL" dirty="0">
                <a:solidFill>
                  <a:srgbClr val="000000"/>
                </a:solidFill>
                <a:latin typeface="Heuristica"/>
                <a:hlinkClick r:id="rId2"/>
              </a:rPr>
              <a:t>https://www.pewforum.org/2017/11/29/europes-growing-muslim-population/</a:t>
            </a:r>
            <a:endParaRPr lang="pl-PL" dirty="0">
              <a:solidFill>
                <a:srgbClr val="000000"/>
              </a:solidFill>
              <a:latin typeface="Heuristica"/>
            </a:endParaRPr>
          </a:p>
          <a:p>
            <a:r>
              <a:rPr lang="pl-PL" dirty="0">
                <a:solidFill>
                  <a:srgbClr val="000000"/>
                </a:solidFill>
                <a:latin typeface="Heuristica"/>
              </a:rPr>
              <a:t>Konsumpcja mięsa wołowego 25 kg per capita w tej grupie jest większa niż średnia UE (15kg per capita) daje rynek wielkości 0,8 mln ton wołowiny</a:t>
            </a:r>
          </a:p>
          <a:p>
            <a:r>
              <a:rPr lang="pl-PL" dirty="0">
                <a:solidFill>
                  <a:srgbClr val="000000"/>
                </a:solidFill>
                <a:latin typeface="Heuristica"/>
              </a:rPr>
              <a:t>Dla porównania w Polsce konsumujemy tylko 0,15 mln ton wołowiny w 2019 (sic!)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2072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896AD3-4257-4B31-9A4E-F7A67FB92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BREXIT –nadchodzące silne zagrożenie 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021D725-67C6-4711-AE7D-5C1CC77FAC3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A9DD96D-111D-465A-96AB-F312C41DB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/>
              <a:t>Wielka Brytania (WB) jest największym odbiorcą europejskiej wołowiny z udziałem 50% (sic!)</a:t>
            </a:r>
          </a:p>
          <a:p>
            <a:r>
              <a:rPr lang="pl-PL" dirty="0"/>
              <a:t>Odcięcie od rynku Wielkiej Brytanii zdestabilizuje rynek i może wywołać większy kryzys niż COVID.</a:t>
            </a:r>
          </a:p>
          <a:p>
            <a:pPr marL="0" indent="0">
              <a:buNone/>
            </a:pPr>
            <a:r>
              <a:rPr lang="pl-PL" dirty="0"/>
              <a:t>W razie bezumownego BREXIT nastąpi wojna na wspólnym rynku o rynki krajów trzecich, aby wyeksportować nadwyżkę wołowiny z UE, podwajając eksport mięsa. </a:t>
            </a:r>
          </a:p>
          <a:p>
            <a:r>
              <a:rPr lang="pl-PL" dirty="0"/>
              <a:t>Z WB będziemy wyparci przez kraje </a:t>
            </a:r>
            <a:r>
              <a:rPr lang="pl-PL" dirty="0" err="1"/>
              <a:t>Mercosur</a:t>
            </a:r>
            <a:r>
              <a:rPr lang="pl-PL" dirty="0"/>
              <a:t>, Australię, Nową Zelandię, USA.</a:t>
            </a:r>
          </a:p>
          <a:p>
            <a:pPr marL="0" indent="0">
              <a:buNone/>
            </a:pPr>
            <a:r>
              <a:rPr lang="pl-PL" dirty="0"/>
              <a:t>Irlandia odcięta od rynku WB będzie lokować wołowinę na rynkach na które Polska dostarcza.</a:t>
            </a:r>
          </a:p>
          <a:p>
            <a:pPr marL="0" indent="0">
              <a:buNone/>
            </a:pPr>
            <a:r>
              <a:rPr lang="pl-PL" dirty="0"/>
              <a:t>UECBV prognozuje obniżenie cen wołowiny o blisko 10% w razie twardego </a:t>
            </a:r>
            <a:r>
              <a:rPr lang="pl-PL" dirty="0" err="1"/>
              <a:t>Brexitu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2"/>
              </a:rPr>
              <a:t>http://www.uecbv.eu/UECBV/documents/BrexitMeatreport12373.pdf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84883EA-B19A-4A7A-A1D1-F67C7FD4F9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6364" y="996950"/>
            <a:ext cx="6174374" cy="1306846"/>
          </a:xfrm>
          <a:prstGeom prst="rect">
            <a:avLst/>
          </a:prstGeom>
        </p:spPr>
      </p:pic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CC65FE7A-CE2F-46E5-9D6E-8F77F2AD15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2778116"/>
              </p:ext>
            </p:extLst>
          </p:nvPr>
        </p:nvGraphicFramePr>
        <p:xfrm>
          <a:off x="5188539" y="2729860"/>
          <a:ext cx="6172199" cy="3131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18559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609942-5752-485C-AD45-F384A6490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Ubój religijny nie powoduje większego stresu niż konwencjonalny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33149B-CB8F-4D34-8633-59552D3E1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2000" dirty="0"/>
              <a:t>Ubój religijny - ubój dokonywany w rzeźni według szczególnych metod wymaganych przez obrzędy religijne rozporządzenia Rady (WE) nr 1099/2009 z dnia 24 września 2009 r. w sprawie ochrony zwierząt podczas ich uśmiercania (Dz. Urz. UE L 303 z 18.11.2009)</a:t>
            </a:r>
          </a:p>
          <a:p>
            <a:pPr marL="0" indent="0">
              <a:buNone/>
            </a:pPr>
            <a:r>
              <a:rPr lang="pl-PL" sz="2000" dirty="0"/>
              <a:t>Rozporządzenie wprowadza regułę w postaci obowiązku ogłuszania zwierząt przed ubojem (art. 4 ust. 1), a brak ogłuszenia w wypadku uboju rytualnego (art. 4 ust. 4) jest wyjątkiem ponieważ podlega regułom prawa wyznaniowego i jest dokonywany przez osobę,  która spełnia wymagania tego prawa.</a:t>
            </a:r>
          </a:p>
          <a:p>
            <a:pPr marL="0" indent="0">
              <a:buNone/>
            </a:pPr>
            <a:r>
              <a:rPr lang="pl-PL" sz="2000" dirty="0"/>
              <a:t>Wnioskodawca powołał wyrok Wielkiej Izby Europejskiego Trybunału Praw Człowieka w Strasburgu (dalej: ETPC) z 27 czerwca 2000 r. w sprawie </a:t>
            </a:r>
            <a:r>
              <a:rPr lang="pl-PL" sz="2000" dirty="0" err="1"/>
              <a:t>Cha'are</a:t>
            </a:r>
            <a:r>
              <a:rPr lang="pl-PL" sz="2000" dirty="0"/>
              <a:t> </a:t>
            </a:r>
            <a:r>
              <a:rPr lang="pl-PL" sz="2000" dirty="0" err="1"/>
              <a:t>Shalom</a:t>
            </a:r>
            <a:r>
              <a:rPr lang="pl-PL" sz="2000" dirty="0"/>
              <a:t> </a:t>
            </a:r>
            <a:r>
              <a:rPr lang="pl-PL" sz="2000" dirty="0" err="1"/>
              <a:t>Ve</a:t>
            </a:r>
            <a:r>
              <a:rPr lang="pl-PL" sz="2000" dirty="0"/>
              <a:t> </a:t>
            </a:r>
            <a:r>
              <a:rPr lang="pl-PL" sz="2000" dirty="0" err="1"/>
              <a:t>Tsedek</a:t>
            </a:r>
            <a:r>
              <a:rPr lang="pl-PL" sz="2000" dirty="0"/>
              <a:t> przeciwko Francji (skarga nr 27417/95). W wyroku tym ETPC stwierdził, że ubój rytualny podlega ochronie w ramach art. 9 Konwencji. 1.3.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4052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2B0935-2491-4588-8D68-F568A015D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Ubój religijny jest najmniej bolesną metodą dla zwierzęcia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2BB7CBA-2EFA-4148-ADC9-6A88BEBE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fontAlgn="t">
              <a:buNone/>
            </a:pPr>
            <a:endParaRPr lang="pl-PL" sz="2000" b="0" i="0" dirty="0">
              <a:effectLst/>
            </a:endParaRPr>
          </a:p>
          <a:p>
            <a:pPr marL="0" indent="0" algn="l" fontAlgn="t">
              <a:buNone/>
            </a:pPr>
            <a:r>
              <a:rPr lang="pl-PL" sz="2000" b="0" i="0" dirty="0">
                <a:effectLst/>
              </a:rPr>
              <a:t>Metoda </a:t>
            </a:r>
            <a:r>
              <a:rPr lang="pl-PL" sz="2000" b="0" i="0" dirty="0" err="1">
                <a:effectLst/>
              </a:rPr>
              <a:t>halal</a:t>
            </a:r>
            <a:r>
              <a:rPr lang="pl-PL" sz="2000" b="0" i="0" dirty="0">
                <a:effectLst/>
              </a:rPr>
              <a:t>, która jest powszechnie stosowana przez muzułmanów do uboju zwierzęcia, polega na wykonaniu nacięcia na jego szyi, które przecina główne tętnice. W rzeczywistości istnieją uznane źródła, które uważają tę metodę uboju zwierzęcia za mniej bolesną niż jakakolwiek inna metoda. Jak wspomniano wcześniej, zespół z Uniwersytetu w Hanowerze w Niemczech zbadał te twierdzenia, wykorzystując zapisy EEG i EKG podczas uboju. Odkryli, że ubój zwierząt metodą </a:t>
            </a:r>
            <a:r>
              <a:rPr lang="pl-PL" sz="2000" b="0" i="0" dirty="0" err="1">
                <a:effectLst/>
              </a:rPr>
              <a:t>halal</a:t>
            </a:r>
            <a:r>
              <a:rPr lang="pl-PL" sz="2000" b="0" i="0" dirty="0">
                <a:effectLst/>
              </a:rPr>
              <a:t> jest metodą najmniej bolesną dla zwierzęcia.</a:t>
            </a:r>
          </a:p>
          <a:p>
            <a:pPr marL="0" indent="0" algn="l" fontAlgn="t">
              <a:buNone/>
            </a:pPr>
            <a:br>
              <a:rPr lang="pl-PL" sz="2000" b="0" i="0" dirty="0">
                <a:effectLst/>
              </a:rPr>
            </a:br>
            <a:br>
              <a:rPr lang="pl-PL" sz="2000" b="0" i="0" dirty="0">
                <a:effectLst/>
              </a:rPr>
            </a:br>
            <a:r>
              <a:rPr lang="pl-PL" sz="2000" b="0" i="0" dirty="0">
                <a:effectLst/>
                <a:hlinkClick r:id="rId2"/>
              </a:rPr>
              <a:t>https://www.researchgate.net/publication/306380068_The_Anatomy_of_Halal_Slaughtering_Issues_and_Challenges</a:t>
            </a:r>
            <a:endParaRPr lang="pl-PL" sz="2000" b="0" i="0" dirty="0">
              <a:effectLst/>
            </a:endParaRPr>
          </a:p>
          <a:p>
            <a:pPr marL="0" indent="0" algn="l" fontAlgn="t">
              <a:buNone/>
            </a:pPr>
            <a:r>
              <a:rPr lang="pl-PL" sz="2000" dirty="0">
                <a:hlinkClick r:id="rId3"/>
              </a:rPr>
              <a:t>http://www.vetpol.org.pl/dmdocuments/ZW-07-2015-10.pdf</a:t>
            </a:r>
            <a:endParaRPr lang="pl-PL" sz="2000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4603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9B4CA5-DAB9-40F0-BD8D-3F20FA4A6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Rada Sektora Wołowiny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7ECC52A-77B1-4438-8549-5D2A3B473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l-PL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Radę Sektora Wołowiny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tworzą przedstawiciele sześć organizacji branżowych, sygnatariuszy porozumienia, reprezentujących hodowców, producentów i przetwórców: </a:t>
            </a:r>
            <a:endParaRPr lang="pl-PL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D442E9C5-2857-4F61-85A0-5A844C7A3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542079"/>
              </p:ext>
            </p:extLst>
          </p:nvPr>
        </p:nvGraphicFramePr>
        <p:xfrm>
          <a:off x="1115737" y="2816611"/>
          <a:ext cx="10137396" cy="323694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379132">
                  <a:extLst>
                    <a:ext uri="{9D8B030D-6E8A-4147-A177-3AD203B41FA5}">
                      <a16:colId xmlns:a16="http://schemas.microsoft.com/office/drawing/2014/main" val="2402741688"/>
                    </a:ext>
                  </a:extLst>
                </a:gridCol>
                <a:gridCol w="3379132">
                  <a:extLst>
                    <a:ext uri="{9D8B030D-6E8A-4147-A177-3AD203B41FA5}">
                      <a16:colId xmlns:a16="http://schemas.microsoft.com/office/drawing/2014/main" val="1926207876"/>
                    </a:ext>
                  </a:extLst>
                </a:gridCol>
                <a:gridCol w="3379132">
                  <a:extLst>
                    <a:ext uri="{9D8B030D-6E8A-4147-A177-3AD203B41FA5}">
                      <a16:colId xmlns:a16="http://schemas.microsoft.com/office/drawing/2014/main" val="4174347531"/>
                    </a:ext>
                  </a:extLst>
                </a:gridCol>
              </a:tblGrid>
              <a:tr h="561283">
                <a:tc>
                  <a:txBody>
                    <a:bodyPr/>
                    <a:lstStyle/>
                    <a:p>
                      <a:r>
                        <a:rPr lang="pl-PL" sz="1200" dirty="0">
                          <a:effectLst/>
                        </a:rPr>
                        <a:t> </a:t>
                      </a:r>
                      <a:r>
                        <a:rPr lang="pl-PL" sz="1800" b="1" dirty="0">
                          <a:effectLst/>
                        </a:rPr>
                        <a:t>Jacek Zarzecki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1" dirty="0">
                          <a:effectLst/>
                        </a:rPr>
                        <a:t>Jerzy Wierzbicki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</a:rPr>
                        <a:t>Zygmunt Jodko</a:t>
                      </a:r>
                      <a:endParaRPr lang="pl-PL" sz="1800" dirty="0">
                        <a:effectLst/>
                      </a:endParaRP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646176"/>
                  </a:ext>
                </a:extLst>
              </a:tr>
              <a:tr h="801833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Polski Związek Hodowców i Producentów Bydła Mięsnego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Polskie Zrzeszenie Producentów Bydła Mięsnego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</a:rPr>
                        <a:t>Federacja Związków Pracodawców - Dzierżawców i Właścicieli Rolnych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021098"/>
                  </a:ext>
                </a:extLst>
              </a:tr>
              <a:tr h="561283">
                <a:tc>
                  <a:txBody>
                    <a:bodyPr/>
                    <a:lstStyle/>
                    <a:p>
                      <a:r>
                        <a:rPr lang="pl-PL" sz="1800" b="1" dirty="0">
                          <a:effectLst/>
                        </a:rPr>
                        <a:t>Witold Choiński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1" dirty="0">
                          <a:effectLst/>
                        </a:rPr>
                        <a:t>Wiesław Różański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effectLst/>
                        </a:rPr>
                        <a:t>Janusz Rodziewicz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7200497"/>
                  </a:ext>
                </a:extLst>
              </a:tr>
              <a:tr h="1042383"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Związek  Polskie Mięso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dirty="0">
                          <a:effectLst/>
                        </a:rPr>
                        <a:t>Unia Producentów i Pracodawców Przemysłu Mięsnego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effectLst/>
                        </a:rPr>
                        <a:t>Stowarzyszenie Rzeźników  i Wędliniarzy 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9058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378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1C70E5-D7E4-4162-978B-D63D6F45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Mity i Fakty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196260B9-0763-4B7A-A7BE-10F43FAC78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932271"/>
              </p:ext>
            </p:extLst>
          </p:nvPr>
        </p:nvGraphicFramePr>
        <p:xfrm>
          <a:off x="838200" y="1825625"/>
          <a:ext cx="10515600" cy="36626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883092">
                  <a:extLst>
                    <a:ext uri="{9D8B030D-6E8A-4147-A177-3AD203B41FA5}">
                      <a16:colId xmlns:a16="http://schemas.microsoft.com/office/drawing/2014/main" val="488435209"/>
                    </a:ext>
                  </a:extLst>
                </a:gridCol>
                <a:gridCol w="5632508">
                  <a:extLst>
                    <a:ext uri="{9D8B030D-6E8A-4147-A177-3AD203B41FA5}">
                      <a16:colId xmlns:a16="http://schemas.microsoft.com/office/drawing/2014/main" val="3751451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Fakty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523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Ograniczenie uboju religijnego będzie miało nieistotne znaczenie gospodarcze</a:t>
                      </a:r>
                    </a:p>
                    <a:p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Ograniczenie uboju dotknie 350 tys. rolników utrzymujących</a:t>
                      </a:r>
                      <a:r>
                        <a:rPr lang="pl-PL" baseline="0" dirty="0"/>
                        <a:t> bydło jak również producentów </a:t>
                      </a:r>
                      <a:r>
                        <a:rPr lang="pl-PL" dirty="0"/>
                        <a:t>drobiu i WSZYSTKICH rolników produkujących zboża 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254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Eksport to tylko 9 % wywozu wołowiny z Polski i ma niewielkie znaczenie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Eksport do krajów trzecich wahał się pomiędzy 9% a 30% procent i stanowi kluczowe zabezpieczenie przed </a:t>
                      </a:r>
                      <a:r>
                        <a:rPr lang="pl-PL" dirty="0" err="1"/>
                        <a:t>głebokim</a:t>
                      </a:r>
                      <a:r>
                        <a:rPr lang="pl-PL" dirty="0"/>
                        <a:t>  spadkiem cen w Polsce w razie spadku cen w UE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5789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W 2013 roku po wprowadzeniu zakazu uboju religijnego eksport wołowiny rósł.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W 2013 roku po wprowadzeniu zakazu eksport z PL spadł.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Eksport poza UE załamał się, wartościowo spadł z 210 mln EUR do 112 mln EUR, a volumen spadł o 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083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39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BF438D-CDF3-4567-8244-F36A55336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Mity i Fakty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026389E5-0429-4F83-953A-CCFB9DB744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189546"/>
              </p:ext>
            </p:extLst>
          </p:nvPr>
        </p:nvGraphicFramePr>
        <p:xfrm>
          <a:off x="838200" y="1825625"/>
          <a:ext cx="10515600" cy="3388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3534627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982962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Mity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Fakty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80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Po wprowadzeniu zakazu rolnicy nie stracili bo eksport rósł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altLang="nb-NO" baseline="0" dirty="0"/>
                        <a:t>Eksport w 2014 roku spadł. W 2014 wzrósł przy spadku cen płaconych rolnikom. </a:t>
                      </a:r>
                    </a:p>
                    <a:p>
                      <a:r>
                        <a:rPr lang="pl-PL" altLang="nb-NO" baseline="0" dirty="0"/>
                        <a:t>Po</a:t>
                      </a:r>
                      <a:r>
                        <a:rPr lang="pl-PL" altLang="nb-NO" dirty="0"/>
                        <a:t> zniesieniu zakazu ceny bydła </a:t>
                      </a:r>
                      <a:r>
                        <a:rPr lang="pl-PL" altLang="nb-NO" baseline="0" dirty="0"/>
                        <a:t>wzrosły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459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Ubój religijny polega na okrutnym traktowaniu zwierząt, bestialstwo, pastwienie się, okrucieństwo.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Zasady prowadzenia uboju religijnego ściśle regulują prawo religijne Tora i Koran. Obie księgi nakładają obowiązek traktowania  zwierząt z szacunkiem i ochrony zwierząt przed bólem.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728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Rynek UE jest bez znaczenia dla eksportu </a:t>
                      </a:r>
                      <a:r>
                        <a:rPr lang="pl-PL" dirty="0" err="1"/>
                        <a:t>halal</a:t>
                      </a:r>
                      <a:r>
                        <a:rPr lang="pl-PL" dirty="0"/>
                        <a:t> i koszer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Rynek </a:t>
                      </a:r>
                      <a:r>
                        <a:rPr lang="pl-PL" dirty="0" err="1"/>
                        <a:t>halal</a:t>
                      </a:r>
                      <a:r>
                        <a:rPr lang="pl-PL" dirty="0"/>
                        <a:t> i koszer w UE to duży (600tys ton), szybko rosnący rynek 4x większy od polskiego rynku wołowiny konwencjonalnej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701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27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9C9DE0-5344-4039-86E8-024239E64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</a:t>
            </a:r>
            <a:r>
              <a:rPr lang="pl-PL" sz="4400" dirty="0"/>
              <a:t>bój rytualny podlega ochronie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48C3F7-9CF0-49E0-80D0-9E8F2AADF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2000" dirty="0"/>
          </a:p>
          <a:p>
            <a:pPr marL="0" indent="0">
              <a:buNone/>
            </a:pPr>
            <a:r>
              <a:rPr lang="pl-PL" sz="1800" dirty="0"/>
              <a:t>Ubój religijny - ubój dokonywany w rzeźni według szczególnych metod wymaganych przez obrzędy religijne rozporządzenia Rady (WE) nr 1099/2009 z dnia 24 września 2009 r. w sprawie ochrony zwierząt podczas ich uśmiercania (Dz. Urz. UE L 303 z 18.11.2009)</a:t>
            </a:r>
          </a:p>
          <a:p>
            <a:pPr marL="0" indent="0">
              <a:buNone/>
            </a:pPr>
            <a:r>
              <a:rPr lang="pl-PL" sz="1800" dirty="0"/>
              <a:t>Rozporządzenie wprowadza regułę w postaci obowiązku ogłuszania zwierząt przed ubojem (art. 4 ust. 1), a brak ogłuszenia w wypadku uboju rytualnego (art. 4 ust. 4) jest wyjątkiem ponieważ </a:t>
            </a:r>
            <a:r>
              <a:rPr lang="pl-PL" sz="1800" b="1" dirty="0"/>
              <a:t>podlega regułom prawa wyznaniowego i jest dokonywany przez osobę,  która spełnia wymagania tego prawa.</a:t>
            </a:r>
          </a:p>
          <a:p>
            <a:pPr marL="0" indent="0">
              <a:buNone/>
            </a:pPr>
            <a:r>
              <a:rPr lang="pl-PL" sz="1800" dirty="0"/>
              <a:t>Wyrok Wielkiej Izby Europejskiego Trybunału Praw Człowieka w Strasburgu (dalej: ETPC) z 27 czerwca 2000 r. w sprawie </a:t>
            </a:r>
            <a:r>
              <a:rPr lang="pl-PL" sz="1800" dirty="0" err="1"/>
              <a:t>Cha'are</a:t>
            </a:r>
            <a:r>
              <a:rPr lang="pl-PL" sz="1800" dirty="0"/>
              <a:t> </a:t>
            </a:r>
            <a:r>
              <a:rPr lang="pl-PL" sz="1800" dirty="0" err="1"/>
              <a:t>Shalom</a:t>
            </a:r>
            <a:r>
              <a:rPr lang="pl-PL" sz="1800" dirty="0"/>
              <a:t> </a:t>
            </a:r>
            <a:r>
              <a:rPr lang="pl-PL" sz="1800" dirty="0" err="1"/>
              <a:t>Ve</a:t>
            </a:r>
            <a:r>
              <a:rPr lang="pl-PL" sz="1800" dirty="0"/>
              <a:t> </a:t>
            </a:r>
            <a:r>
              <a:rPr lang="pl-PL" sz="1800" dirty="0" err="1"/>
              <a:t>Tsedek</a:t>
            </a:r>
            <a:r>
              <a:rPr lang="pl-PL" sz="1800" dirty="0"/>
              <a:t> przeciwko Francji (skarga nr 27417/95) stwierdza, że ubój rytualny podlega ochronie w ramach art. 9 Konwencji. 1.3. </a:t>
            </a:r>
          </a:p>
          <a:p>
            <a:pPr marL="0" indent="0">
              <a:buNone/>
            </a:pP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427942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ED60EB6-F9DF-4C53-915F-E38AA097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Eksport wołowiny poza UE waha się i w latach 2010-2020 wynosił nawet 30% wywozu z PL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42E86CF-463A-4D04-9C24-5DBBD89E8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sz="1400" dirty="0"/>
          </a:p>
          <a:p>
            <a:r>
              <a:rPr lang="pl-PL" sz="1400" dirty="0"/>
              <a:t>Źródło: </a:t>
            </a:r>
            <a:r>
              <a:rPr lang="pl-PL" sz="1400" dirty="0">
                <a:hlinkClick r:id="rId2"/>
              </a:rPr>
              <a:t>https://dane.gov.pl/dataset/1214,zintegrowany-system-rolniczej-informacji-rynkowej-biuletyny-informacyjne-rynek-woowiny-i-cieleciny</a:t>
            </a:r>
            <a:r>
              <a:rPr lang="pl-PL" sz="1400" dirty="0"/>
              <a:t> oraz GUS i KOWR </a:t>
            </a:r>
            <a:r>
              <a:rPr lang="pl-PL" sz="1400" dirty="0">
                <a:hlinkClick r:id="rId3"/>
              </a:rPr>
              <a:t>https://www.dbc.wroc.pl/Content/30565/PDF/Pasinska_Polski_Rynek_Wolowiny_Po_Wstapieniu_Do_Unii_2015.pdf</a:t>
            </a:r>
            <a:r>
              <a:rPr lang="pl-PL" sz="1400" dirty="0"/>
              <a:t> i </a:t>
            </a:r>
            <a:r>
              <a:rPr lang="pl-PL" sz="1400" dirty="0">
                <a:hlinkClick r:id="rId4"/>
              </a:rPr>
              <a:t>https://agridata.ec.europa.eu/extensions/DashboardBeef/BeefTrade.html</a:t>
            </a:r>
            <a:r>
              <a:rPr lang="pl-PL" sz="1400" dirty="0"/>
              <a:t> </a:t>
            </a:r>
          </a:p>
          <a:p>
            <a:r>
              <a:rPr lang="pl-PL" sz="1400" dirty="0"/>
              <a:t>Dane w wadze produktu. Ponieważ wywóz do UE to w 70% ćwierci, a w eksporcie ćwierci stanowią 0% to szacujemy, że udział eksportu wyliczony w ekwiwalencie ćwierci będzie większy i przekroczy 20%. Potrzebny dostęp do szczegółowych danych z GUS. </a:t>
            </a: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777C6FAD-E389-457F-AF82-736041DB3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485519"/>
              </p:ext>
            </p:extLst>
          </p:nvPr>
        </p:nvGraphicFramePr>
        <p:xfrm>
          <a:off x="6086824" y="1825624"/>
          <a:ext cx="4734973" cy="299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7F3CD853-254D-42B2-AE7A-7E625ADFE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082016"/>
              </p:ext>
            </p:extLst>
          </p:nvPr>
        </p:nvGraphicFramePr>
        <p:xfrm>
          <a:off x="982821" y="1825624"/>
          <a:ext cx="4734972" cy="299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38260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281E17-6BB4-4E60-B76A-4C92A3125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Udział wołowiny </a:t>
            </a:r>
            <a:r>
              <a:rPr lang="pl-PL" dirty="0" err="1"/>
              <a:t>halal</a:t>
            </a:r>
            <a:r>
              <a:rPr lang="pl-PL" dirty="0"/>
              <a:t> i koszer w eksporcie poza kraje UE w  2019 przekroczył 57%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14B5187-58E1-455F-AF8E-A725C5115686}"/>
              </a:ext>
            </a:extLst>
          </p:cNvPr>
          <p:cNvSpPr txBox="1"/>
          <p:nvPr/>
        </p:nvSpPr>
        <p:spPr>
          <a:xfrm>
            <a:off x="755374" y="6396335"/>
            <a:ext cx="11330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Opracowanie własne na podstawie - https://dane.gov.pl/dataset/1214,zintegrowany-system-rolniczej-informacji-rynkowej-biuletyny-informacyjne-rynek-woowiny-i-cieleciny/resource/25912  </a:t>
            </a:r>
          </a:p>
        </p:txBody>
      </p:sp>
      <p:graphicFrame>
        <p:nvGraphicFramePr>
          <p:cNvPr id="9" name="Wykres 8">
            <a:extLst>
              <a:ext uri="{FF2B5EF4-FFF2-40B4-BE49-F238E27FC236}">
                <a16:creationId xmlns:a16="http://schemas.microsoft.com/office/drawing/2014/main" id="{B9BF4FF4-4B12-4EA9-896A-C1FC319171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297150"/>
              </p:ext>
            </p:extLst>
          </p:nvPr>
        </p:nvGraphicFramePr>
        <p:xfrm>
          <a:off x="390938" y="1969697"/>
          <a:ext cx="5967917" cy="3793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Symbol zastępczy zawartości 10">
            <a:extLst>
              <a:ext uri="{FF2B5EF4-FFF2-40B4-BE49-F238E27FC236}">
                <a16:creationId xmlns:a16="http://schemas.microsoft.com/office/drawing/2014/main" id="{DCD73C72-E641-4530-921C-CC9DF3650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468290"/>
              </p:ext>
            </p:extLst>
          </p:nvPr>
        </p:nvGraphicFramePr>
        <p:xfrm>
          <a:off x="6635060" y="1969697"/>
          <a:ext cx="5450921" cy="23714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8223">
                  <a:extLst>
                    <a:ext uri="{9D8B030D-6E8A-4147-A177-3AD203B41FA5}">
                      <a16:colId xmlns:a16="http://schemas.microsoft.com/office/drawing/2014/main" val="4228093406"/>
                    </a:ext>
                  </a:extLst>
                </a:gridCol>
                <a:gridCol w="933041">
                  <a:extLst>
                    <a:ext uri="{9D8B030D-6E8A-4147-A177-3AD203B41FA5}">
                      <a16:colId xmlns:a16="http://schemas.microsoft.com/office/drawing/2014/main" val="2009541917"/>
                    </a:ext>
                  </a:extLst>
                </a:gridCol>
                <a:gridCol w="933041">
                  <a:extLst>
                    <a:ext uri="{9D8B030D-6E8A-4147-A177-3AD203B41FA5}">
                      <a16:colId xmlns:a16="http://schemas.microsoft.com/office/drawing/2014/main" val="2934556322"/>
                    </a:ext>
                  </a:extLst>
                </a:gridCol>
                <a:gridCol w="1001790">
                  <a:extLst>
                    <a:ext uri="{9D8B030D-6E8A-4147-A177-3AD203B41FA5}">
                      <a16:colId xmlns:a16="http://schemas.microsoft.com/office/drawing/2014/main" val="1001329272"/>
                    </a:ext>
                  </a:extLst>
                </a:gridCol>
                <a:gridCol w="834826">
                  <a:extLst>
                    <a:ext uri="{9D8B030D-6E8A-4147-A177-3AD203B41FA5}">
                      <a16:colId xmlns:a16="http://schemas.microsoft.com/office/drawing/2014/main" val="1892191938"/>
                    </a:ext>
                  </a:extLst>
                </a:gridCol>
              </a:tblGrid>
              <a:tr h="160167"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Wolumen tys ton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% udział wolumenu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Wolumen mln EUR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% udział wartości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1971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Eksport poza UE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33 423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16304815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Ogółem dla głównych odbiorców</a:t>
                      </a:r>
                      <a:endParaRPr lang="pl-P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26 368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100%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117 993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77353307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Hallal i kosher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18 889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72%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 96 679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82%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81257684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Bośnia i Hercegowina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2 641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10%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  6 197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70001766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Izrael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14 398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55%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 84 944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72%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7781473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Kazachstan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1 243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5%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  3 130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3%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5699727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Turcja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   607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  2 408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6468411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Konwencjonalne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7 478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28%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 21 314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18%</a:t>
                      </a:r>
                      <a:endParaRPr lang="pl-PL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24490892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Hongkong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3 404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13%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  6 950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31618730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Japonia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2 491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9%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 10 022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8%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01795854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Macedonia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1 584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6%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>
                          <a:effectLst/>
                        </a:rPr>
                        <a:t>                       4 342 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4%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04312403"/>
                  </a:ext>
                </a:extLst>
              </a:tr>
              <a:tr h="160167">
                <a:tc>
                  <a:txBody>
                    <a:bodyPr/>
                    <a:lstStyle/>
                    <a:p>
                      <a:pPr algn="l" fontAlgn="b"/>
                      <a:r>
                        <a:rPr lang="pl-PL" sz="1000" u="none" strike="noStrike" dirty="0">
                          <a:effectLst/>
                        </a:rPr>
                        <a:t>Inne kraje, brak </a:t>
                      </a:r>
                      <a:r>
                        <a:rPr lang="pl-PL" sz="1000" u="none" strike="noStrike" dirty="0" err="1">
                          <a:effectLst/>
                        </a:rPr>
                        <a:t>danycch</a:t>
                      </a:r>
                      <a:r>
                        <a:rPr lang="pl-PL" sz="1000" u="none" strike="noStrike" dirty="0">
                          <a:effectLst/>
                        </a:rPr>
                        <a:t> szczegółowych</a:t>
                      </a:r>
                      <a:endParaRPr lang="pl-P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000" u="none" strike="noStrike">
                          <a:effectLst/>
                        </a:rPr>
                        <a:t>7 056</a:t>
                      </a:r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l-PL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76355939"/>
                  </a:ext>
                </a:extLst>
              </a:tr>
            </a:tbl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EA0DD30-5149-46B8-96E1-BD84217E8E21}"/>
              </a:ext>
            </a:extLst>
          </p:cNvPr>
          <p:cNvSpPr txBox="1"/>
          <p:nvPr/>
        </p:nvSpPr>
        <p:spPr>
          <a:xfrm>
            <a:off x="6635060" y="4756558"/>
            <a:ext cx="53024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Analiza dostaw do głównych odbiorców pokazuje że udział mięsa </a:t>
            </a:r>
            <a:r>
              <a:rPr lang="pl-PL" sz="1400" dirty="0" err="1"/>
              <a:t>halal</a:t>
            </a:r>
            <a:r>
              <a:rPr lang="pl-PL" sz="1400" dirty="0"/>
              <a:t> i koszer w wartości wywożonego mięsa wynosiła 82%</a:t>
            </a:r>
          </a:p>
          <a:p>
            <a:endParaRPr lang="pl-PL" sz="1400" dirty="0"/>
          </a:p>
          <a:p>
            <a:r>
              <a:rPr lang="pl-PL" sz="1400" dirty="0"/>
              <a:t>W pozycji Inne kraje, brak danych jest znany łączny wolumen ale brak szczegółowych danych. Z wywiadów z zakładami wiemy, że dominują wśród nich kraje muzułmańskie takie jak  wśród  takie kraje Jemen , Katar , Libia, Arabia Saudyjska, ZEA</a:t>
            </a:r>
          </a:p>
        </p:txBody>
      </p:sp>
    </p:spTree>
    <p:extLst>
      <p:ext uri="{BB962C8B-B14F-4D97-AF65-F5344CB8AC3E}">
        <p14:creationId xmlns:p14="http://schemas.microsoft.com/office/powerpoint/2010/main" val="119613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A0B3477-B7EF-4D6D-B780-1117ED1ED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2271"/>
            <a:ext cx="10515600" cy="112841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600" dirty="0"/>
              <a:t>Po wprowadzeniu zakazu w 2013 eksport poza UE załamał się. Po zniesieniu zakazu w 2015 eksport rósł</a:t>
            </a:r>
            <a:endParaRPr lang="en-US" sz="3600" dirty="0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1A5F82B4-24C0-47DC-97ED-A6F963A2C6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3606" r="-1" b="-1"/>
          <a:stretch/>
        </p:blipFill>
        <p:spPr>
          <a:xfrm>
            <a:off x="838200" y="1845426"/>
            <a:ext cx="10512547" cy="445030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5F148DF0-51E0-48CE-B323-6147BFCF1748}"/>
              </a:ext>
            </a:extLst>
          </p:cNvPr>
          <p:cNvSpPr txBox="1"/>
          <p:nvPr/>
        </p:nvSpPr>
        <p:spPr>
          <a:xfrm>
            <a:off x="838200" y="6476837"/>
            <a:ext cx="78772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Źródło: https://agridata.ec.europa.eu/extensions/DashboardBeef/BeefTrade.html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A12A6E-DFD7-4BC8-8A97-370B4C0E55AC}"/>
              </a:ext>
            </a:extLst>
          </p:cNvPr>
          <p:cNvSpPr txBox="1"/>
          <p:nvPr/>
        </p:nvSpPr>
        <p:spPr>
          <a:xfrm>
            <a:off x="964734" y="5388392"/>
            <a:ext cx="5131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0000"/>
                </a:solidFill>
              </a:rPr>
              <a:t>Wartość eksportu do krajów trzecich spadla prawie o połowę z 210 mln EUR do 112 mln EUR</a:t>
            </a:r>
          </a:p>
        </p:txBody>
      </p:sp>
    </p:spTree>
    <p:extLst>
      <p:ext uri="{BB962C8B-B14F-4D97-AF65-F5344CB8AC3E}">
        <p14:creationId xmlns:p14="http://schemas.microsoft.com/office/powerpoint/2010/main" val="3786846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C2AB66E-3C7D-464A-9404-9471C04EC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Eksport wołowiny z Polski w 2013 roku spadł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78D669A-A386-4AD0-8B9E-A7F2D4728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graphicFrame>
        <p:nvGraphicFramePr>
          <p:cNvPr id="8" name="Symbol zastępczy zawartości 7">
            <a:extLst>
              <a:ext uri="{FF2B5EF4-FFF2-40B4-BE49-F238E27FC236}">
                <a16:creationId xmlns:a16="http://schemas.microsoft.com/office/drawing/2014/main" id="{8DED8BB7-9A29-44BD-A435-5025C6EE1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980266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79972C12-126C-4301-B7DF-F9768AC4F627}"/>
              </a:ext>
            </a:extLst>
          </p:cNvPr>
          <p:cNvSpPr txBox="1"/>
          <p:nvPr/>
        </p:nvSpPr>
        <p:spPr>
          <a:xfrm>
            <a:off x="637477" y="5868988"/>
            <a:ext cx="11073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400" dirty="0"/>
              <a:t>Źródło danych https://stat.gov.pl/files/gfx/portalinformacyjny/pl/defaultaktualnosci/5515/6/8/1/rocznik_statystyczny_rolnictwa_2014.pdf</a:t>
            </a:r>
          </a:p>
        </p:txBody>
      </p:sp>
    </p:spTree>
    <p:extLst>
      <p:ext uri="{BB962C8B-B14F-4D97-AF65-F5344CB8AC3E}">
        <p14:creationId xmlns:p14="http://schemas.microsoft.com/office/powerpoint/2010/main" val="215152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think-cell Slide" r:id="rId34" imgW="360" imgH="360" progId="">
                  <p:embed/>
                </p:oleObj>
              </mc:Choice>
              <mc:Fallback>
                <p:oleObj name="think-cell Slide" r:id="rId34" imgW="360" imgH="3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1511011" y="-56559"/>
            <a:ext cx="184731" cy="271869"/>
          </a:xfrm>
          <a:prstGeom prst="rect">
            <a:avLst/>
          </a:prstGeom>
          <a:noFill/>
          <a:ln w="127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endParaRPr lang="sv-SE" sz="1200" dirty="0">
              <a:solidFill>
                <a:srgbClr val="010024"/>
              </a:solidFill>
              <a:latin typeface="EYInterstate" panose="02000503020000020004" pitchFamily="2" charset="0"/>
              <a:sym typeface="EYInterstate" panose="02000503020000020004" pitchFamily="2" charset="0"/>
            </a:endParaRPr>
          </a:p>
        </p:txBody>
      </p:sp>
      <p:sp>
        <p:nvSpPr>
          <p:cNvPr id="41989" name="Title 4"/>
          <p:cNvSpPr>
            <a:spLocks noGrp="1"/>
          </p:cNvSpPr>
          <p:nvPr>
            <p:ph type="title"/>
          </p:nvPr>
        </p:nvSpPr>
        <p:spPr>
          <a:xfrm>
            <a:off x="1478120" y="392876"/>
            <a:ext cx="8630112" cy="507639"/>
          </a:xfrm>
        </p:spPr>
        <p:txBody>
          <a:bodyPr/>
          <a:lstStyle/>
          <a:p>
            <a:r>
              <a:rPr lang="pl-PL" altLang="nb-NO" sz="2400" dirty="0"/>
              <a:t>Po wprowadzeniu zakazu ceny spadały, po zniesieniu zakazu wzrosły</a:t>
            </a:r>
            <a:endParaRPr lang="nb-NO" altLang="nb-NO" sz="2400" dirty="0"/>
          </a:p>
        </p:txBody>
      </p:sp>
      <p:cxnSp>
        <p:nvCxnSpPr>
          <p:cNvPr id="21" name="Straight Connector 20"/>
          <p:cNvCxnSpPr/>
          <p:nvPr>
            <p:custDataLst>
              <p:tags r:id="rId4"/>
            </p:custDataLst>
          </p:nvPr>
        </p:nvCxnSpPr>
        <p:spPr bwMode="auto">
          <a:xfrm>
            <a:off x="2138364" y="4327525"/>
            <a:ext cx="33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>
            <p:custDataLst>
              <p:tags r:id="rId5"/>
            </p:custDataLst>
          </p:nvPr>
        </p:nvCxnSpPr>
        <p:spPr bwMode="auto">
          <a:xfrm>
            <a:off x="2138364" y="2917825"/>
            <a:ext cx="33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>
            <p:custDataLst>
              <p:tags r:id="rId6"/>
            </p:custDataLst>
          </p:nvPr>
        </p:nvCxnSpPr>
        <p:spPr bwMode="auto">
          <a:xfrm>
            <a:off x="2138364" y="5059363"/>
            <a:ext cx="33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>
            <p:custDataLst>
              <p:tags r:id="rId7"/>
            </p:custDataLst>
          </p:nvPr>
        </p:nvCxnSpPr>
        <p:spPr bwMode="auto">
          <a:xfrm>
            <a:off x="2138364" y="3619500"/>
            <a:ext cx="33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>
            <p:custDataLst>
              <p:tags r:id="rId8"/>
            </p:custDataLst>
          </p:nvPr>
        </p:nvCxnSpPr>
        <p:spPr bwMode="auto">
          <a:xfrm>
            <a:off x="2138364" y="2209800"/>
            <a:ext cx="33337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2" name="Object 1"/>
          <p:cNvGraphicFramePr>
            <a:graphicFrameLocks/>
          </p:cNvGraphicFramePr>
          <p:nvPr>
            <p:custDataLst>
              <p:tags r:id="rId9"/>
            </p:custDataLst>
          </p:nvPr>
        </p:nvGraphicFramePr>
        <p:xfrm>
          <a:off x="2057400" y="1981200"/>
          <a:ext cx="8465750" cy="3291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Chart" r:id="rId36" imgW="8467833" imgH="3295514" progId="MSGraph.Chart.8">
                  <p:embed followColorScheme="full"/>
                </p:oleObj>
              </mc:Choice>
              <mc:Fallback>
                <p:oleObj name="Chart" r:id="rId36" imgW="8467833" imgH="3295514" progId="MSGraph.Chart.8">
                  <p:embed followColorScheme="full"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981200"/>
                        <a:ext cx="8465750" cy="3291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>
            <p:custDataLst>
              <p:tags r:id="rId10"/>
            </p:custDataLst>
          </p:nvPr>
        </p:nvSpPr>
        <p:spPr bwMode="gray">
          <a:xfrm>
            <a:off x="1901825" y="2149475"/>
            <a:ext cx="1905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995363" fontAlgn="base">
              <a:spcBef>
                <a:spcPct val="0"/>
              </a:spcBef>
              <a:spcAft>
                <a:spcPct val="0"/>
              </a:spcAft>
            </a:pPr>
            <a:fld id="{F66D8353-0289-4C70-9366-EE6E3BF3DDFC}" type="datetime'''''''''4''''''0''''''''''''''0'''''''">
              <a:rPr lang="sv-SE" altLang="en-US" sz="800">
                <a:solidFill>
                  <a:srgbClr val="7F7E82"/>
                </a:solidFill>
                <a:latin typeface="EYInterstate"/>
                <a:sym typeface="+mn-lt"/>
              </a:rPr>
              <a:pPr algn="r" defTabSz="995363" fontAlgn="base">
                <a:spcBef>
                  <a:spcPct val="0"/>
                </a:spcBef>
                <a:spcAft>
                  <a:spcPct val="0"/>
                </a:spcAft>
              </a:pPr>
              <a:t>400</a:t>
            </a:fld>
            <a:endParaRPr lang="sv-SE" sz="800">
              <a:solidFill>
                <a:srgbClr val="7F7E82"/>
              </a:solidFill>
              <a:latin typeface="EYInterstate"/>
              <a:sym typeface="+mn-lt"/>
            </a:endParaRPr>
          </a:p>
        </p:txBody>
      </p:sp>
      <p:sp>
        <p:nvSpPr>
          <p:cNvPr id="15" name="Rectangle 14"/>
          <p:cNvSpPr/>
          <p:nvPr>
            <p:custDataLst>
              <p:tags r:id="rId11"/>
            </p:custDataLst>
          </p:nvPr>
        </p:nvSpPr>
        <p:spPr bwMode="gray">
          <a:xfrm>
            <a:off x="1901825" y="2857500"/>
            <a:ext cx="1905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995363" fontAlgn="base">
              <a:spcBef>
                <a:spcPct val="0"/>
              </a:spcBef>
              <a:spcAft>
                <a:spcPct val="0"/>
              </a:spcAft>
            </a:pPr>
            <a:fld id="{BFFCA391-665E-4E48-8A1E-5E59B72FC957}" type="datetime'''''''''''''''''''3''''''''''''''5''''''''''''0'">
              <a:rPr lang="sv-SE" altLang="en-US" sz="800">
                <a:solidFill>
                  <a:srgbClr val="7F7E82"/>
                </a:solidFill>
                <a:latin typeface="EYInterstate"/>
                <a:sym typeface="+mn-lt"/>
              </a:rPr>
              <a:pPr algn="r" defTabSz="995363" fontAlgn="base">
                <a:spcBef>
                  <a:spcPct val="0"/>
                </a:spcBef>
                <a:spcAft>
                  <a:spcPct val="0"/>
                </a:spcAft>
              </a:pPr>
              <a:t>350</a:t>
            </a:fld>
            <a:endParaRPr lang="sv-SE" sz="800">
              <a:solidFill>
                <a:srgbClr val="7F7E82"/>
              </a:solidFill>
              <a:latin typeface="EYInterstate"/>
              <a:sym typeface="+mn-lt"/>
            </a:endParaRPr>
          </a:p>
        </p:txBody>
      </p:sp>
      <p:sp>
        <p:nvSpPr>
          <p:cNvPr id="14" name="Rectangle 13"/>
          <p:cNvSpPr/>
          <p:nvPr>
            <p:custDataLst>
              <p:tags r:id="rId12"/>
            </p:custDataLst>
          </p:nvPr>
        </p:nvSpPr>
        <p:spPr bwMode="gray">
          <a:xfrm>
            <a:off x="1901825" y="3559175"/>
            <a:ext cx="1905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995363" fontAlgn="base">
              <a:spcBef>
                <a:spcPct val="0"/>
              </a:spcBef>
              <a:spcAft>
                <a:spcPct val="0"/>
              </a:spcAft>
            </a:pPr>
            <a:fld id="{C0680565-556F-4C44-A3D6-8C260BD54D0E}" type="datetime'''''''''''''''3''''''0''''0'''''">
              <a:rPr lang="sv-SE" altLang="en-US" sz="800">
                <a:solidFill>
                  <a:srgbClr val="7F7E82"/>
                </a:solidFill>
                <a:latin typeface="EYInterstate"/>
                <a:sym typeface="+mn-lt"/>
              </a:rPr>
              <a:pPr algn="r" defTabSz="995363" fontAlgn="base">
                <a:spcBef>
                  <a:spcPct val="0"/>
                </a:spcBef>
                <a:spcAft>
                  <a:spcPct val="0"/>
                </a:spcAft>
              </a:pPr>
              <a:t>300</a:t>
            </a:fld>
            <a:endParaRPr lang="sv-SE" sz="800">
              <a:solidFill>
                <a:srgbClr val="7F7E82"/>
              </a:solidFill>
              <a:latin typeface="EYInterstate"/>
              <a:sym typeface="+mn-lt"/>
            </a:endParaRPr>
          </a:p>
        </p:txBody>
      </p:sp>
      <p:sp>
        <p:nvSpPr>
          <p:cNvPr id="13" name="Rectangle 12"/>
          <p:cNvSpPr/>
          <p:nvPr>
            <p:custDataLst>
              <p:tags r:id="rId13"/>
            </p:custDataLst>
          </p:nvPr>
        </p:nvSpPr>
        <p:spPr bwMode="gray">
          <a:xfrm>
            <a:off x="1901825" y="4267200"/>
            <a:ext cx="1905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995363" fontAlgn="base">
              <a:spcBef>
                <a:spcPct val="0"/>
              </a:spcBef>
              <a:spcAft>
                <a:spcPct val="0"/>
              </a:spcAft>
            </a:pPr>
            <a:fld id="{DAC875AF-6461-4A52-AA7E-95EEA9D58894}" type="datetime'''''''''25''''''''''0'''''''''''">
              <a:rPr lang="sv-SE" altLang="en-US" sz="800">
                <a:solidFill>
                  <a:srgbClr val="7F7E82"/>
                </a:solidFill>
                <a:latin typeface="EYInterstate"/>
                <a:sym typeface="+mn-lt"/>
              </a:rPr>
              <a:pPr algn="r" defTabSz="995363" fontAlgn="base">
                <a:spcBef>
                  <a:spcPct val="0"/>
                </a:spcBef>
                <a:spcAft>
                  <a:spcPct val="0"/>
                </a:spcAft>
              </a:pPr>
              <a:t>250</a:t>
            </a:fld>
            <a:endParaRPr lang="sv-SE" sz="800">
              <a:solidFill>
                <a:srgbClr val="7F7E82"/>
              </a:solidFill>
              <a:latin typeface="EYInterstate"/>
              <a:sym typeface="+mn-lt"/>
            </a:endParaRPr>
          </a:p>
        </p:txBody>
      </p:sp>
      <p:sp>
        <p:nvSpPr>
          <p:cNvPr id="12" name="Rectangle 11"/>
          <p:cNvSpPr/>
          <p:nvPr>
            <p:custDataLst>
              <p:tags r:id="rId14"/>
            </p:custDataLst>
          </p:nvPr>
        </p:nvSpPr>
        <p:spPr bwMode="gray">
          <a:xfrm>
            <a:off x="2028825" y="4999038"/>
            <a:ext cx="635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r" defTabSz="995363" fontAlgn="base">
              <a:spcBef>
                <a:spcPct val="0"/>
              </a:spcBef>
              <a:spcAft>
                <a:spcPct val="0"/>
              </a:spcAft>
            </a:pPr>
            <a:fld id="{13B7E664-C1FF-4614-B695-88DC6E5F5CD3}" type="datetime'''0'''''''''''''''''''''''''''''''''">
              <a:rPr lang="sv-SE" altLang="en-US" sz="800">
                <a:solidFill>
                  <a:srgbClr val="7F7E82"/>
                </a:solidFill>
                <a:latin typeface="EYInterstate"/>
                <a:sym typeface="+mn-lt"/>
              </a:rPr>
              <a:pPr algn="r" defTabSz="995363" fontAlgn="base">
                <a:spcBef>
                  <a:spcPct val="0"/>
                </a:spcBef>
                <a:spcAft>
                  <a:spcPct val="0"/>
                </a:spcAft>
              </a:pPr>
              <a:t>0</a:t>
            </a:fld>
            <a:endParaRPr lang="sv-SE" sz="800">
              <a:solidFill>
                <a:srgbClr val="7F7E82"/>
              </a:solidFill>
              <a:latin typeface="EYInterstate"/>
              <a:sym typeface="+mn-lt"/>
            </a:endParaRPr>
          </a:p>
        </p:txBody>
      </p:sp>
      <p:sp useBgFill="1">
        <p:nvSpPr>
          <p:cNvPr id="513" name="Freeform 512"/>
          <p:cNvSpPr/>
          <p:nvPr>
            <p:custDataLst>
              <p:tags r:id="rId15"/>
            </p:custDataLst>
          </p:nvPr>
        </p:nvSpPr>
        <p:spPr bwMode="auto">
          <a:xfrm>
            <a:off x="2124076" y="4945063"/>
            <a:ext cx="8007351" cy="79376"/>
          </a:xfrm>
          <a:custGeom>
            <a:avLst/>
            <a:gdLst/>
            <a:ahLst/>
            <a:cxnLst/>
            <a:rect l="0" t="0" r="0" b="0"/>
            <a:pathLst>
              <a:path w="8007351" h="7937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  <a:lnTo>
                  <a:pt x="8007350" y="57150"/>
                </a:lnTo>
                <a:lnTo>
                  <a:pt x="7924800" y="79375"/>
                </a:lnTo>
                <a:lnTo>
                  <a:pt x="7842250" y="57150"/>
                </a:lnTo>
                <a:lnTo>
                  <a:pt x="7759700" y="79375"/>
                </a:lnTo>
                <a:lnTo>
                  <a:pt x="7677150" y="57150"/>
                </a:lnTo>
                <a:lnTo>
                  <a:pt x="7594600" y="79375"/>
                </a:lnTo>
                <a:lnTo>
                  <a:pt x="7512050" y="57150"/>
                </a:lnTo>
                <a:lnTo>
                  <a:pt x="7429500" y="79375"/>
                </a:lnTo>
                <a:lnTo>
                  <a:pt x="7346950" y="57150"/>
                </a:lnTo>
                <a:lnTo>
                  <a:pt x="7264400" y="79375"/>
                </a:lnTo>
                <a:lnTo>
                  <a:pt x="7181850" y="57150"/>
                </a:lnTo>
                <a:lnTo>
                  <a:pt x="7099300" y="79375"/>
                </a:lnTo>
                <a:lnTo>
                  <a:pt x="7016750" y="57150"/>
                </a:lnTo>
                <a:lnTo>
                  <a:pt x="6934200" y="79375"/>
                </a:lnTo>
                <a:lnTo>
                  <a:pt x="6851650" y="57150"/>
                </a:lnTo>
                <a:lnTo>
                  <a:pt x="6769100" y="79375"/>
                </a:lnTo>
                <a:lnTo>
                  <a:pt x="6686550" y="57150"/>
                </a:lnTo>
                <a:lnTo>
                  <a:pt x="6604000" y="79375"/>
                </a:lnTo>
                <a:lnTo>
                  <a:pt x="6521450" y="57150"/>
                </a:lnTo>
                <a:lnTo>
                  <a:pt x="6438900" y="79375"/>
                </a:lnTo>
                <a:lnTo>
                  <a:pt x="6356350" y="57150"/>
                </a:lnTo>
                <a:lnTo>
                  <a:pt x="6273800" y="79375"/>
                </a:lnTo>
                <a:lnTo>
                  <a:pt x="6191250" y="57150"/>
                </a:lnTo>
                <a:lnTo>
                  <a:pt x="6108700" y="79375"/>
                </a:lnTo>
                <a:lnTo>
                  <a:pt x="6026150" y="57150"/>
                </a:lnTo>
                <a:lnTo>
                  <a:pt x="5943600" y="79375"/>
                </a:lnTo>
                <a:lnTo>
                  <a:pt x="5861050" y="57150"/>
                </a:lnTo>
                <a:lnTo>
                  <a:pt x="5778500" y="79375"/>
                </a:lnTo>
                <a:lnTo>
                  <a:pt x="5695950" y="57150"/>
                </a:lnTo>
                <a:lnTo>
                  <a:pt x="5613400" y="79375"/>
                </a:lnTo>
                <a:lnTo>
                  <a:pt x="5530850" y="57150"/>
                </a:lnTo>
                <a:lnTo>
                  <a:pt x="5448300" y="79375"/>
                </a:lnTo>
                <a:lnTo>
                  <a:pt x="5365750" y="57150"/>
                </a:lnTo>
                <a:lnTo>
                  <a:pt x="5283200" y="79375"/>
                </a:lnTo>
                <a:lnTo>
                  <a:pt x="5200650" y="57150"/>
                </a:lnTo>
                <a:lnTo>
                  <a:pt x="5118100" y="79375"/>
                </a:lnTo>
                <a:lnTo>
                  <a:pt x="5035550" y="57150"/>
                </a:lnTo>
                <a:lnTo>
                  <a:pt x="4953000" y="79375"/>
                </a:lnTo>
                <a:lnTo>
                  <a:pt x="4870450" y="57150"/>
                </a:lnTo>
                <a:lnTo>
                  <a:pt x="4787900" y="79375"/>
                </a:lnTo>
                <a:lnTo>
                  <a:pt x="4705350" y="57150"/>
                </a:lnTo>
                <a:lnTo>
                  <a:pt x="4622800" y="79375"/>
                </a:lnTo>
                <a:lnTo>
                  <a:pt x="4540250" y="57150"/>
                </a:lnTo>
                <a:lnTo>
                  <a:pt x="4457700" y="79375"/>
                </a:lnTo>
                <a:lnTo>
                  <a:pt x="4375150" y="57150"/>
                </a:lnTo>
                <a:lnTo>
                  <a:pt x="4292600" y="79375"/>
                </a:lnTo>
                <a:lnTo>
                  <a:pt x="4210050" y="57150"/>
                </a:lnTo>
                <a:lnTo>
                  <a:pt x="4127500" y="79375"/>
                </a:lnTo>
                <a:lnTo>
                  <a:pt x="4044950" y="57150"/>
                </a:lnTo>
                <a:lnTo>
                  <a:pt x="3962400" y="79375"/>
                </a:lnTo>
                <a:lnTo>
                  <a:pt x="3879850" y="57150"/>
                </a:lnTo>
                <a:lnTo>
                  <a:pt x="3797300" y="79375"/>
                </a:lnTo>
                <a:lnTo>
                  <a:pt x="3714750" y="57150"/>
                </a:lnTo>
                <a:lnTo>
                  <a:pt x="3632200" y="79375"/>
                </a:lnTo>
                <a:lnTo>
                  <a:pt x="3549650" y="57150"/>
                </a:lnTo>
                <a:lnTo>
                  <a:pt x="3467100" y="79375"/>
                </a:lnTo>
                <a:lnTo>
                  <a:pt x="3384550" y="57150"/>
                </a:lnTo>
                <a:lnTo>
                  <a:pt x="3302000" y="79375"/>
                </a:lnTo>
                <a:lnTo>
                  <a:pt x="3219450" y="57150"/>
                </a:lnTo>
                <a:lnTo>
                  <a:pt x="3136900" y="79375"/>
                </a:lnTo>
                <a:lnTo>
                  <a:pt x="3054350" y="57150"/>
                </a:lnTo>
                <a:lnTo>
                  <a:pt x="2971800" y="79375"/>
                </a:lnTo>
                <a:lnTo>
                  <a:pt x="2889250" y="57150"/>
                </a:lnTo>
                <a:lnTo>
                  <a:pt x="2806700" y="79375"/>
                </a:lnTo>
                <a:lnTo>
                  <a:pt x="2724150" y="57150"/>
                </a:lnTo>
                <a:lnTo>
                  <a:pt x="2641600" y="79375"/>
                </a:lnTo>
                <a:lnTo>
                  <a:pt x="2559050" y="57150"/>
                </a:lnTo>
                <a:lnTo>
                  <a:pt x="2476500" y="79375"/>
                </a:lnTo>
                <a:lnTo>
                  <a:pt x="2393950" y="57150"/>
                </a:lnTo>
                <a:lnTo>
                  <a:pt x="2311400" y="79375"/>
                </a:lnTo>
                <a:lnTo>
                  <a:pt x="2228850" y="57150"/>
                </a:lnTo>
                <a:lnTo>
                  <a:pt x="2146300" y="79375"/>
                </a:lnTo>
                <a:lnTo>
                  <a:pt x="2063750" y="57150"/>
                </a:lnTo>
                <a:lnTo>
                  <a:pt x="1981200" y="79375"/>
                </a:lnTo>
                <a:lnTo>
                  <a:pt x="1898650" y="57150"/>
                </a:lnTo>
                <a:lnTo>
                  <a:pt x="1816100" y="79375"/>
                </a:lnTo>
                <a:lnTo>
                  <a:pt x="1733550" y="57150"/>
                </a:lnTo>
                <a:lnTo>
                  <a:pt x="1651000" y="79375"/>
                </a:lnTo>
                <a:lnTo>
                  <a:pt x="1568450" y="57150"/>
                </a:lnTo>
                <a:lnTo>
                  <a:pt x="1485900" y="79375"/>
                </a:lnTo>
                <a:lnTo>
                  <a:pt x="1403350" y="57150"/>
                </a:lnTo>
                <a:lnTo>
                  <a:pt x="1320800" y="79375"/>
                </a:lnTo>
                <a:lnTo>
                  <a:pt x="1238250" y="57150"/>
                </a:lnTo>
                <a:lnTo>
                  <a:pt x="1155700" y="79375"/>
                </a:lnTo>
                <a:lnTo>
                  <a:pt x="1073150" y="57150"/>
                </a:lnTo>
                <a:lnTo>
                  <a:pt x="990600" y="79375"/>
                </a:lnTo>
                <a:lnTo>
                  <a:pt x="908050" y="57150"/>
                </a:lnTo>
                <a:lnTo>
                  <a:pt x="825500" y="79375"/>
                </a:lnTo>
                <a:lnTo>
                  <a:pt x="742950" y="57150"/>
                </a:lnTo>
                <a:lnTo>
                  <a:pt x="660400" y="79375"/>
                </a:lnTo>
                <a:lnTo>
                  <a:pt x="577850" y="57150"/>
                </a:lnTo>
                <a:lnTo>
                  <a:pt x="495300" y="79375"/>
                </a:lnTo>
                <a:lnTo>
                  <a:pt x="412750" y="57150"/>
                </a:lnTo>
                <a:lnTo>
                  <a:pt x="330200" y="79375"/>
                </a:lnTo>
                <a:lnTo>
                  <a:pt x="247650" y="57150"/>
                </a:lnTo>
                <a:lnTo>
                  <a:pt x="165100" y="79375"/>
                </a:lnTo>
                <a:lnTo>
                  <a:pt x="82550" y="57150"/>
                </a:lnTo>
                <a:lnTo>
                  <a:pt x="0" y="79375"/>
                </a:lnTo>
                <a:close/>
              </a:path>
            </a:pathLst>
          </a:custGeom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sv-SE" sz="110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05" name="Freeform 504"/>
          <p:cNvSpPr/>
          <p:nvPr>
            <p:custDataLst>
              <p:tags r:id="rId16"/>
            </p:custDataLst>
          </p:nvPr>
        </p:nvSpPr>
        <p:spPr bwMode="auto">
          <a:xfrm>
            <a:off x="2124076" y="4945063"/>
            <a:ext cx="8007351" cy="22226"/>
          </a:xfrm>
          <a:custGeom>
            <a:avLst/>
            <a:gdLst/>
            <a:ahLst/>
            <a:cxnLst/>
            <a:rect l="0" t="0" r="0" b="0"/>
            <a:pathLst>
              <a:path w="80073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sv-SE" sz="110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06" name="Freeform 505"/>
          <p:cNvSpPr/>
          <p:nvPr>
            <p:custDataLst>
              <p:tags r:id="rId17"/>
            </p:custDataLst>
          </p:nvPr>
        </p:nvSpPr>
        <p:spPr bwMode="auto">
          <a:xfrm>
            <a:off x="2124076" y="5002213"/>
            <a:ext cx="8007351" cy="22226"/>
          </a:xfrm>
          <a:custGeom>
            <a:avLst/>
            <a:gdLst/>
            <a:ahLst/>
            <a:cxnLst/>
            <a:rect l="0" t="0" r="0" b="0"/>
            <a:pathLst>
              <a:path w="8007351" h="22226">
                <a:moveTo>
                  <a:pt x="0" y="22225"/>
                </a:moveTo>
                <a:lnTo>
                  <a:pt x="82550" y="0"/>
                </a:lnTo>
                <a:lnTo>
                  <a:pt x="165100" y="22225"/>
                </a:lnTo>
                <a:lnTo>
                  <a:pt x="247650" y="0"/>
                </a:lnTo>
                <a:lnTo>
                  <a:pt x="330200" y="22225"/>
                </a:lnTo>
                <a:lnTo>
                  <a:pt x="412750" y="0"/>
                </a:lnTo>
                <a:lnTo>
                  <a:pt x="495300" y="22225"/>
                </a:lnTo>
                <a:lnTo>
                  <a:pt x="577850" y="0"/>
                </a:lnTo>
                <a:lnTo>
                  <a:pt x="660400" y="22225"/>
                </a:lnTo>
                <a:lnTo>
                  <a:pt x="742950" y="0"/>
                </a:lnTo>
                <a:lnTo>
                  <a:pt x="825500" y="22225"/>
                </a:lnTo>
                <a:lnTo>
                  <a:pt x="908050" y="0"/>
                </a:lnTo>
                <a:lnTo>
                  <a:pt x="990600" y="22225"/>
                </a:lnTo>
                <a:lnTo>
                  <a:pt x="1073150" y="0"/>
                </a:lnTo>
                <a:lnTo>
                  <a:pt x="1155700" y="22225"/>
                </a:lnTo>
                <a:lnTo>
                  <a:pt x="1238250" y="0"/>
                </a:lnTo>
                <a:lnTo>
                  <a:pt x="1320800" y="22225"/>
                </a:lnTo>
                <a:lnTo>
                  <a:pt x="1403350" y="0"/>
                </a:lnTo>
                <a:lnTo>
                  <a:pt x="1485900" y="22225"/>
                </a:lnTo>
                <a:lnTo>
                  <a:pt x="1568450" y="0"/>
                </a:lnTo>
                <a:lnTo>
                  <a:pt x="1651000" y="22225"/>
                </a:lnTo>
                <a:lnTo>
                  <a:pt x="1733550" y="0"/>
                </a:lnTo>
                <a:lnTo>
                  <a:pt x="1816100" y="22225"/>
                </a:lnTo>
                <a:lnTo>
                  <a:pt x="1898650" y="0"/>
                </a:lnTo>
                <a:lnTo>
                  <a:pt x="1981200" y="22225"/>
                </a:lnTo>
                <a:lnTo>
                  <a:pt x="2063750" y="0"/>
                </a:lnTo>
                <a:lnTo>
                  <a:pt x="2146300" y="22225"/>
                </a:lnTo>
                <a:lnTo>
                  <a:pt x="2228850" y="0"/>
                </a:lnTo>
                <a:lnTo>
                  <a:pt x="2311400" y="22225"/>
                </a:lnTo>
                <a:lnTo>
                  <a:pt x="2393950" y="0"/>
                </a:lnTo>
                <a:lnTo>
                  <a:pt x="2476500" y="22225"/>
                </a:lnTo>
                <a:lnTo>
                  <a:pt x="2559050" y="0"/>
                </a:lnTo>
                <a:lnTo>
                  <a:pt x="2641600" y="22225"/>
                </a:lnTo>
                <a:lnTo>
                  <a:pt x="2724150" y="0"/>
                </a:lnTo>
                <a:lnTo>
                  <a:pt x="2806700" y="22225"/>
                </a:lnTo>
                <a:lnTo>
                  <a:pt x="2889250" y="0"/>
                </a:lnTo>
                <a:lnTo>
                  <a:pt x="2971800" y="22225"/>
                </a:lnTo>
                <a:lnTo>
                  <a:pt x="3054350" y="0"/>
                </a:lnTo>
                <a:lnTo>
                  <a:pt x="3136900" y="22225"/>
                </a:lnTo>
                <a:lnTo>
                  <a:pt x="3219450" y="0"/>
                </a:lnTo>
                <a:lnTo>
                  <a:pt x="3302000" y="22225"/>
                </a:lnTo>
                <a:lnTo>
                  <a:pt x="3384550" y="0"/>
                </a:lnTo>
                <a:lnTo>
                  <a:pt x="3467100" y="22225"/>
                </a:lnTo>
                <a:lnTo>
                  <a:pt x="3549650" y="0"/>
                </a:lnTo>
                <a:lnTo>
                  <a:pt x="3632200" y="22225"/>
                </a:lnTo>
                <a:lnTo>
                  <a:pt x="3714750" y="0"/>
                </a:lnTo>
                <a:lnTo>
                  <a:pt x="3797300" y="22225"/>
                </a:lnTo>
                <a:lnTo>
                  <a:pt x="3879850" y="0"/>
                </a:lnTo>
                <a:lnTo>
                  <a:pt x="3962400" y="22225"/>
                </a:lnTo>
                <a:lnTo>
                  <a:pt x="4044950" y="0"/>
                </a:lnTo>
                <a:lnTo>
                  <a:pt x="4127500" y="22225"/>
                </a:lnTo>
                <a:lnTo>
                  <a:pt x="4210050" y="0"/>
                </a:lnTo>
                <a:lnTo>
                  <a:pt x="4292600" y="22225"/>
                </a:lnTo>
                <a:lnTo>
                  <a:pt x="4375150" y="0"/>
                </a:lnTo>
                <a:lnTo>
                  <a:pt x="4457700" y="22225"/>
                </a:lnTo>
                <a:lnTo>
                  <a:pt x="4540250" y="0"/>
                </a:lnTo>
                <a:lnTo>
                  <a:pt x="4622800" y="22225"/>
                </a:lnTo>
                <a:lnTo>
                  <a:pt x="4705350" y="0"/>
                </a:lnTo>
                <a:lnTo>
                  <a:pt x="4787900" y="22225"/>
                </a:lnTo>
                <a:lnTo>
                  <a:pt x="4870450" y="0"/>
                </a:lnTo>
                <a:lnTo>
                  <a:pt x="4953000" y="22225"/>
                </a:lnTo>
                <a:lnTo>
                  <a:pt x="5035550" y="0"/>
                </a:lnTo>
                <a:lnTo>
                  <a:pt x="5118100" y="22225"/>
                </a:lnTo>
                <a:lnTo>
                  <a:pt x="5200650" y="0"/>
                </a:lnTo>
                <a:lnTo>
                  <a:pt x="5283200" y="22225"/>
                </a:lnTo>
                <a:lnTo>
                  <a:pt x="5365750" y="0"/>
                </a:lnTo>
                <a:lnTo>
                  <a:pt x="5448300" y="22225"/>
                </a:lnTo>
                <a:lnTo>
                  <a:pt x="5530850" y="0"/>
                </a:lnTo>
                <a:lnTo>
                  <a:pt x="5613400" y="22225"/>
                </a:lnTo>
                <a:lnTo>
                  <a:pt x="5695950" y="0"/>
                </a:lnTo>
                <a:lnTo>
                  <a:pt x="5778500" y="22225"/>
                </a:lnTo>
                <a:lnTo>
                  <a:pt x="5861050" y="0"/>
                </a:lnTo>
                <a:lnTo>
                  <a:pt x="5943600" y="22225"/>
                </a:lnTo>
                <a:lnTo>
                  <a:pt x="6026150" y="0"/>
                </a:lnTo>
                <a:lnTo>
                  <a:pt x="6108700" y="22225"/>
                </a:lnTo>
                <a:lnTo>
                  <a:pt x="6191250" y="0"/>
                </a:lnTo>
                <a:lnTo>
                  <a:pt x="6273800" y="22225"/>
                </a:lnTo>
                <a:lnTo>
                  <a:pt x="6356350" y="0"/>
                </a:lnTo>
                <a:lnTo>
                  <a:pt x="6438900" y="22225"/>
                </a:lnTo>
                <a:lnTo>
                  <a:pt x="6521450" y="0"/>
                </a:lnTo>
                <a:lnTo>
                  <a:pt x="6604000" y="22225"/>
                </a:lnTo>
                <a:lnTo>
                  <a:pt x="6686550" y="0"/>
                </a:lnTo>
                <a:lnTo>
                  <a:pt x="6769100" y="22225"/>
                </a:lnTo>
                <a:lnTo>
                  <a:pt x="6851650" y="0"/>
                </a:lnTo>
                <a:lnTo>
                  <a:pt x="6934200" y="22225"/>
                </a:lnTo>
                <a:lnTo>
                  <a:pt x="7016750" y="0"/>
                </a:lnTo>
                <a:lnTo>
                  <a:pt x="7099300" y="22225"/>
                </a:lnTo>
                <a:lnTo>
                  <a:pt x="7181850" y="0"/>
                </a:lnTo>
                <a:lnTo>
                  <a:pt x="7264400" y="22225"/>
                </a:lnTo>
                <a:lnTo>
                  <a:pt x="7346950" y="0"/>
                </a:lnTo>
                <a:lnTo>
                  <a:pt x="7429500" y="22225"/>
                </a:lnTo>
                <a:lnTo>
                  <a:pt x="7512050" y="0"/>
                </a:lnTo>
                <a:lnTo>
                  <a:pt x="7594600" y="22225"/>
                </a:lnTo>
                <a:lnTo>
                  <a:pt x="7677150" y="0"/>
                </a:lnTo>
                <a:lnTo>
                  <a:pt x="7759700" y="22225"/>
                </a:lnTo>
                <a:lnTo>
                  <a:pt x="7842250" y="0"/>
                </a:lnTo>
                <a:lnTo>
                  <a:pt x="7924800" y="22225"/>
                </a:lnTo>
                <a:lnTo>
                  <a:pt x="8007350" y="0"/>
                </a:ln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sv-SE" sz="110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161" name="Rectangle 160"/>
          <p:cNvSpPr/>
          <p:nvPr>
            <p:custDataLst>
              <p:tags r:id="rId18"/>
            </p:custDataLst>
          </p:nvPr>
        </p:nvSpPr>
        <p:spPr bwMode="auto">
          <a:xfrm>
            <a:off x="8723313" y="5118100"/>
            <a:ext cx="2667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fld id="{2B104B94-B3C4-48FE-9298-6C4FDC749C05}" type="datetime'''''''''''''2''''''''''''''''0''''1''''''6'''">
              <a:rPr lang="sv-SE" altLang="en-US" sz="800" b="1">
                <a:solidFill>
                  <a:srgbClr val="000000"/>
                </a:solidFill>
                <a:latin typeface="EYInterstate"/>
              </a:rPr>
              <a:pPr algn="ctr" defTabSz="995363" fontAlgn="base">
                <a:spcBef>
                  <a:spcPct val="0"/>
                </a:spcBef>
                <a:spcAft>
                  <a:spcPct val="0"/>
                </a:spcAft>
              </a:pPr>
              <a:t>2016</a:t>
            </a:fld>
            <a:endParaRPr lang="sv-SE" sz="800" b="1" dirty="0">
              <a:solidFill>
                <a:srgbClr val="000000"/>
              </a:solidFill>
              <a:latin typeface="EYInterstate"/>
              <a:sym typeface="+mn-lt"/>
            </a:endParaRPr>
          </a:p>
        </p:txBody>
      </p:sp>
      <p:sp>
        <p:nvSpPr>
          <p:cNvPr id="149" name="Rectangle 148"/>
          <p:cNvSpPr/>
          <p:nvPr>
            <p:custDataLst>
              <p:tags r:id="rId19"/>
            </p:custDataLst>
          </p:nvPr>
        </p:nvSpPr>
        <p:spPr bwMode="auto">
          <a:xfrm>
            <a:off x="7618413" y="5118100"/>
            <a:ext cx="2667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fld id="{DB744CB1-ED54-4C03-973C-1C2BA522C5EB}" type="datetime'2''''''''''''0''''''15'''''''">
              <a:rPr lang="sv-SE" altLang="en-US" sz="800" b="1">
                <a:solidFill>
                  <a:srgbClr val="000000"/>
                </a:solidFill>
                <a:latin typeface="EYInterstate"/>
              </a:rPr>
              <a:pPr algn="ctr" defTabSz="995363" fontAlgn="base">
                <a:spcBef>
                  <a:spcPct val="0"/>
                </a:spcBef>
                <a:spcAft>
                  <a:spcPct val="0"/>
                </a:spcAft>
              </a:pPr>
              <a:t>2015</a:t>
            </a:fld>
            <a:endParaRPr lang="sv-SE" sz="800" b="1" dirty="0">
              <a:solidFill>
                <a:srgbClr val="000000"/>
              </a:solidFill>
              <a:latin typeface="EYInterstate"/>
              <a:sym typeface="+mn-lt"/>
            </a:endParaRPr>
          </a:p>
        </p:txBody>
      </p:sp>
      <p:sp>
        <p:nvSpPr>
          <p:cNvPr id="137" name="Rectangle 136"/>
          <p:cNvSpPr/>
          <p:nvPr>
            <p:custDataLst>
              <p:tags r:id="rId20"/>
            </p:custDataLst>
          </p:nvPr>
        </p:nvSpPr>
        <p:spPr bwMode="auto">
          <a:xfrm>
            <a:off x="6513513" y="5118100"/>
            <a:ext cx="2667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fld id="{F41A722D-2584-4BC4-B3E0-BA0E446138E4}" type="datetime'''''''2''''0''''''1''''''''''''''''''''''''''''4'">
              <a:rPr lang="sv-SE" altLang="en-US" sz="800" b="1">
                <a:solidFill>
                  <a:srgbClr val="000000"/>
                </a:solidFill>
                <a:latin typeface="EYInterstate"/>
              </a:rPr>
              <a:pPr algn="ctr" defTabSz="995363" fontAlgn="base">
                <a:spcBef>
                  <a:spcPct val="0"/>
                </a:spcBef>
                <a:spcAft>
                  <a:spcPct val="0"/>
                </a:spcAft>
              </a:pPr>
              <a:t>2014</a:t>
            </a:fld>
            <a:endParaRPr lang="sv-SE" sz="800" b="1" dirty="0">
              <a:solidFill>
                <a:srgbClr val="000000"/>
              </a:solidFill>
              <a:latin typeface="EYInterstate"/>
              <a:sym typeface="+mn-lt"/>
            </a:endParaRPr>
          </a:p>
        </p:txBody>
      </p:sp>
      <p:sp>
        <p:nvSpPr>
          <p:cNvPr id="125" name="Rectangle 124"/>
          <p:cNvSpPr/>
          <p:nvPr>
            <p:custDataLst>
              <p:tags r:id="rId21"/>
            </p:custDataLst>
          </p:nvPr>
        </p:nvSpPr>
        <p:spPr bwMode="auto">
          <a:xfrm>
            <a:off x="5402263" y="5118100"/>
            <a:ext cx="2667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fld id="{F222B33C-C60F-422F-B4C8-67B4826560E9}" type="datetime'''''''''''''''''2''''0''''''''''''''''''1''''''''3'">
              <a:rPr lang="sv-SE" altLang="en-US" sz="800" b="1">
                <a:solidFill>
                  <a:srgbClr val="000000"/>
                </a:solidFill>
                <a:latin typeface="EYInterstate"/>
              </a:rPr>
              <a:pPr algn="ctr" defTabSz="995363" fontAlgn="base">
                <a:spcBef>
                  <a:spcPct val="0"/>
                </a:spcBef>
                <a:spcAft>
                  <a:spcPct val="0"/>
                </a:spcAft>
              </a:pPr>
              <a:t>2013</a:t>
            </a:fld>
            <a:endParaRPr lang="sv-SE" sz="800" b="1" dirty="0">
              <a:solidFill>
                <a:srgbClr val="000000"/>
              </a:solidFill>
              <a:latin typeface="EYInterstate"/>
              <a:sym typeface="+mn-lt"/>
            </a:endParaRPr>
          </a:p>
        </p:txBody>
      </p:sp>
      <p:sp>
        <p:nvSpPr>
          <p:cNvPr id="113" name="Rectangle 112"/>
          <p:cNvSpPr/>
          <p:nvPr>
            <p:custDataLst>
              <p:tags r:id="rId22"/>
            </p:custDataLst>
          </p:nvPr>
        </p:nvSpPr>
        <p:spPr bwMode="auto">
          <a:xfrm>
            <a:off x="4297363" y="5118100"/>
            <a:ext cx="2667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fld id="{32EF35D8-CA8E-45A3-8328-D29282B80CAF}" type="datetime'''''''''''''2''''''''''''''''''''''0''''''''1''2'''">
              <a:rPr lang="sv-SE" altLang="en-US" sz="800" b="1">
                <a:solidFill>
                  <a:srgbClr val="000000"/>
                </a:solidFill>
                <a:latin typeface="EYInterstate"/>
              </a:rPr>
              <a:pPr algn="ctr" defTabSz="995363" fontAlgn="base">
                <a:spcBef>
                  <a:spcPct val="0"/>
                </a:spcBef>
                <a:spcAft>
                  <a:spcPct val="0"/>
                </a:spcAft>
              </a:pPr>
              <a:t>2012</a:t>
            </a:fld>
            <a:endParaRPr lang="sv-SE" sz="800" b="1" dirty="0">
              <a:solidFill>
                <a:srgbClr val="000000"/>
              </a:solidFill>
              <a:latin typeface="EYInterstate"/>
              <a:sym typeface="+mn-lt"/>
            </a:endParaRPr>
          </a:p>
        </p:txBody>
      </p:sp>
      <p:sp>
        <p:nvSpPr>
          <p:cNvPr id="101" name="Rectangle 100"/>
          <p:cNvSpPr/>
          <p:nvPr>
            <p:custDataLst>
              <p:tags r:id="rId23"/>
            </p:custDataLst>
          </p:nvPr>
        </p:nvSpPr>
        <p:spPr bwMode="auto">
          <a:xfrm>
            <a:off x="3187700" y="5118100"/>
            <a:ext cx="2667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fld id="{D042EA63-E9F3-4461-A4DE-DC81D103C993}" type="datetime'''''2''''''''''0''''''''''''''''''1''''1'''''''''''''''''''''">
              <a:rPr lang="sv-SE" altLang="en-US" sz="800" b="1">
                <a:solidFill>
                  <a:srgbClr val="000000"/>
                </a:solidFill>
                <a:latin typeface="EYInterstate"/>
              </a:rPr>
              <a:pPr algn="ctr" defTabSz="995363" fontAlgn="base">
                <a:spcBef>
                  <a:spcPct val="0"/>
                </a:spcBef>
                <a:spcAft>
                  <a:spcPct val="0"/>
                </a:spcAft>
              </a:pPr>
              <a:t>2011</a:t>
            </a:fld>
            <a:endParaRPr lang="sv-SE" sz="800" b="1" dirty="0">
              <a:solidFill>
                <a:srgbClr val="000000"/>
              </a:solidFill>
              <a:latin typeface="EYInterstate"/>
              <a:sym typeface="+mn-lt"/>
            </a:endParaRPr>
          </a:p>
        </p:txBody>
      </p:sp>
      <p:sp>
        <p:nvSpPr>
          <p:cNvPr id="11" name="Rectangle 10"/>
          <p:cNvSpPr/>
          <p:nvPr>
            <p:custDataLst>
              <p:tags r:id="rId24"/>
            </p:custDataLst>
          </p:nvPr>
        </p:nvSpPr>
        <p:spPr bwMode="auto">
          <a:xfrm>
            <a:off x="2079625" y="5118100"/>
            <a:ext cx="2667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fld id="{455BB19F-9490-4223-AEDD-0F5BDCB57BD9}" type="datetime'''''''''''''2''''''''0''''''''''''''1''''''''''''''''''0'''">
              <a:rPr lang="sv-SE" altLang="en-US" sz="800" b="1">
                <a:solidFill>
                  <a:srgbClr val="000000"/>
                </a:solidFill>
                <a:latin typeface="EYInterstate"/>
              </a:rPr>
              <a:pPr algn="ctr" defTabSz="995363" fontAlgn="base">
                <a:spcBef>
                  <a:spcPct val="0"/>
                </a:spcBef>
                <a:spcAft>
                  <a:spcPct val="0"/>
                </a:spcAft>
              </a:pPr>
              <a:t>2010</a:t>
            </a:fld>
            <a:endParaRPr lang="sv-SE" sz="800" b="1" dirty="0">
              <a:solidFill>
                <a:srgbClr val="000000"/>
              </a:solidFill>
              <a:latin typeface="EYInterstate"/>
              <a:sym typeface="+mn-lt"/>
            </a:endParaRPr>
          </a:p>
        </p:txBody>
      </p:sp>
      <p:sp>
        <p:nvSpPr>
          <p:cNvPr id="173" name="Rectangle 172"/>
          <p:cNvSpPr/>
          <p:nvPr>
            <p:custDataLst>
              <p:tags r:id="rId25"/>
            </p:custDataLst>
          </p:nvPr>
        </p:nvSpPr>
        <p:spPr bwMode="auto">
          <a:xfrm>
            <a:off x="9836150" y="5118100"/>
            <a:ext cx="266700" cy="12223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spcBef>
                <a:spcPct val="0"/>
              </a:spcBef>
              <a:spcAft>
                <a:spcPct val="0"/>
              </a:spcAft>
            </a:pPr>
            <a:fld id="{2A2D95C3-FAB1-4C35-8E3E-EE01CEFB0783}" type="datetime'''''''''''''''''''''''''''''20''''''''1''''''''7'''''">
              <a:rPr lang="sv-SE" altLang="en-US" sz="800" b="1">
                <a:solidFill>
                  <a:srgbClr val="000000"/>
                </a:solidFill>
                <a:latin typeface="EYInterstate"/>
              </a:rPr>
              <a:pPr algn="ctr" defTabSz="995363" fontAlgn="base">
                <a:spcBef>
                  <a:spcPct val="0"/>
                </a:spcBef>
                <a:spcAft>
                  <a:spcPct val="0"/>
                </a:spcAft>
              </a:pPr>
              <a:t>2017</a:t>
            </a:fld>
            <a:endParaRPr lang="sv-SE" sz="800" b="1" dirty="0">
              <a:solidFill>
                <a:srgbClr val="000000"/>
              </a:solidFill>
              <a:latin typeface="EYInterstate"/>
              <a:sym typeface="+mn-lt"/>
            </a:endParaRPr>
          </a:p>
        </p:txBody>
      </p:sp>
      <p:sp>
        <p:nvSpPr>
          <p:cNvPr id="42285" name="Up Arrow 42284"/>
          <p:cNvSpPr/>
          <p:nvPr/>
        </p:nvSpPr>
        <p:spPr bwMode="auto">
          <a:xfrm>
            <a:off x="2137607" y="5260491"/>
            <a:ext cx="141213" cy="297461"/>
          </a:xfrm>
          <a:prstGeom prst="upArrow">
            <a:avLst/>
          </a:prstGeom>
          <a:solidFill>
            <a:srgbClr val="00A3AE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sv-SE" sz="110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42286" name="Rectangle 42285"/>
          <p:cNvSpPr/>
          <p:nvPr/>
        </p:nvSpPr>
        <p:spPr bwMode="auto">
          <a:xfrm>
            <a:off x="1478119" y="5534846"/>
            <a:ext cx="1464853" cy="81047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010024"/>
                </a:solidFill>
                <a:latin typeface="EYInterstate Regular" pitchFamily="1" charset="0"/>
              </a:rPr>
              <a:t>Rozpoczęcie sprzedaży mięsa wołowego z uboju religijnego</a:t>
            </a:r>
            <a:endParaRPr lang="sv-SE" sz="1100" dirty="0">
              <a:solidFill>
                <a:srgbClr val="010024"/>
              </a:solidFill>
              <a:latin typeface="EYInterstate Regular" pitchFamily="1" charset="0"/>
            </a:endParaRPr>
          </a:p>
        </p:txBody>
      </p:sp>
      <p:cxnSp>
        <p:nvCxnSpPr>
          <p:cNvPr id="42297" name="Straight Connector 42296"/>
          <p:cNvCxnSpPr/>
          <p:nvPr>
            <p:custDataLst>
              <p:tags r:id="rId26"/>
            </p:custDataLst>
          </p:nvPr>
        </p:nvCxnSpPr>
        <p:spPr bwMode="gray">
          <a:xfrm>
            <a:off x="2232026" y="1146175"/>
            <a:ext cx="328613" cy="0"/>
          </a:xfrm>
          <a:prstGeom prst="line">
            <a:avLst/>
          </a:prstGeom>
          <a:noFill/>
          <a:ln w="2857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3" name="Straight Connector 502"/>
          <p:cNvCxnSpPr/>
          <p:nvPr>
            <p:custDataLst>
              <p:tags r:id="rId27"/>
            </p:custDataLst>
          </p:nvPr>
        </p:nvCxnSpPr>
        <p:spPr bwMode="gray">
          <a:xfrm>
            <a:off x="6827839" y="1146175"/>
            <a:ext cx="328613" cy="0"/>
          </a:xfrm>
          <a:prstGeom prst="line">
            <a:avLst/>
          </a:prstGeom>
          <a:noFill/>
          <a:ln w="3175" cap="flat" cmpd="sng" algn="ctr">
            <a:solidFill>
              <a:srgbClr val="C30C3E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293" name="Rectangle 42292"/>
          <p:cNvSpPr/>
          <p:nvPr>
            <p:custDataLst>
              <p:tags r:id="rId28"/>
            </p:custDataLst>
          </p:nvPr>
        </p:nvSpPr>
        <p:spPr bwMode="auto">
          <a:xfrm>
            <a:off x="4438651" y="1066800"/>
            <a:ext cx="214313" cy="160338"/>
          </a:xfrm>
          <a:prstGeom prst="rect">
            <a:avLst/>
          </a:prstGeom>
          <a:solidFill>
            <a:schemeClr val="accent2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sv-SE" sz="110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42292" name="Rectangle 42291"/>
          <p:cNvSpPr/>
          <p:nvPr>
            <p:custDataLst>
              <p:tags r:id="rId29"/>
            </p:custDataLst>
          </p:nvPr>
        </p:nvSpPr>
        <p:spPr bwMode="auto">
          <a:xfrm>
            <a:off x="4703764" y="1062039"/>
            <a:ext cx="2022475" cy="182563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fld id="{25AB2DA3-F8D5-4F06-AF14-739F845EE660}" type="datetime'''Śr''ed''nia ''''c''e''na ''sk''u''''''p''u w P''ols''c''e'">
              <a:rPr lang="sv-SE" altLang="en-US" sz="1200">
                <a:solidFill>
                  <a:srgbClr val="000000"/>
                </a:solidFill>
                <a:latin typeface="EYInterstate"/>
                <a:sym typeface="+mn-lt"/>
              </a:rPr>
              <a:pPr defTabSz="995363" fontAlgn="base">
                <a:spcBef>
                  <a:spcPct val="0"/>
                </a:spcBef>
                <a:spcAft>
                  <a:spcPct val="0"/>
                </a:spcAft>
              </a:pPr>
              <a:t>Średnia cena skupu w Polsce</a:t>
            </a:fld>
            <a:endParaRPr lang="sv-SE" sz="1200" dirty="0">
              <a:solidFill>
                <a:srgbClr val="000000"/>
              </a:solidFill>
              <a:latin typeface="EYInterstate"/>
              <a:sym typeface="+mn-lt"/>
            </a:endParaRPr>
          </a:p>
        </p:txBody>
      </p:sp>
      <p:sp>
        <p:nvSpPr>
          <p:cNvPr id="502" name="Rectangle 501"/>
          <p:cNvSpPr/>
          <p:nvPr>
            <p:custDataLst>
              <p:tags r:id="rId30"/>
            </p:custDataLst>
          </p:nvPr>
        </p:nvSpPr>
        <p:spPr bwMode="auto">
          <a:xfrm>
            <a:off x="2611439" y="1062039"/>
            <a:ext cx="1611313" cy="182563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fld id="{49825321-33B8-4011-B311-5B963F91CC1E}" type="datetime'Śr''e''''dni''a ''''c''ena ''''sk''''''up''''u'''' ''U''''''E'">
              <a:rPr lang="sv-SE" altLang="en-US" sz="1200">
                <a:solidFill>
                  <a:srgbClr val="000000"/>
                </a:solidFill>
                <a:latin typeface="EYInterstate"/>
              </a:rPr>
              <a:pPr defTabSz="995363" fontAlgn="base">
                <a:spcBef>
                  <a:spcPct val="0"/>
                </a:spcBef>
                <a:spcAft>
                  <a:spcPct val="0"/>
                </a:spcAft>
              </a:pPr>
              <a:t>Średnia cena skupu UE</a:t>
            </a:fld>
            <a:endParaRPr lang="sv-SE" sz="1200" dirty="0">
              <a:solidFill>
                <a:srgbClr val="000000"/>
              </a:solidFill>
              <a:latin typeface="EYInterstate"/>
              <a:sym typeface="+mn-lt"/>
            </a:endParaRPr>
          </a:p>
        </p:txBody>
      </p:sp>
      <p:sp>
        <p:nvSpPr>
          <p:cNvPr id="512" name="Rectangle 511"/>
          <p:cNvSpPr/>
          <p:nvPr>
            <p:custDataLst>
              <p:tags r:id="rId31"/>
            </p:custDataLst>
          </p:nvPr>
        </p:nvSpPr>
        <p:spPr bwMode="auto">
          <a:xfrm>
            <a:off x="7207250" y="1062039"/>
            <a:ext cx="2586038" cy="182563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fld id="{C9C2383D-45EF-47DB-B65E-1876DD087EEC}" type="datetime'R''óżn''ica % w ce''ni''''e pomi''''ędzy'''''' ''PL ''a UE'''">
              <a:rPr lang="sv-SE" altLang="en-US" sz="1200">
                <a:solidFill>
                  <a:srgbClr val="000000"/>
                </a:solidFill>
                <a:latin typeface="EYInterstate"/>
              </a:rPr>
              <a:pPr defTabSz="995363" fontAlgn="base">
                <a:spcBef>
                  <a:spcPct val="0"/>
                </a:spcBef>
                <a:spcAft>
                  <a:spcPct val="0"/>
                </a:spcAft>
              </a:pPr>
              <a:t>Różnica % w cenie pomiędzy PL a UE</a:t>
            </a:fld>
            <a:endParaRPr lang="sv-SE" sz="1200" dirty="0">
              <a:solidFill>
                <a:srgbClr val="000000"/>
              </a:solidFill>
              <a:latin typeface="EYInterstate"/>
              <a:sym typeface="+mn-lt"/>
            </a:endParaRPr>
          </a:p>
        </p:txBody>
      </p:sp>
      <p:sp>
        <p:nvSpPr>
          <p:cNvPr id="507" name="Up Arrow 506"/>
          <p:cNvSpPr/>
          <p:nvPr/>
        </p:nvSpPr>
        <p:spPr bwMode="auto">
          <a:xfrm>
            <a:off x="5461678" y="5234230"/>
            <a:ext cx="141213" cy="297461"/>
          </a:xfrm>
          <a:prstGeom prst="upArrow">
            <a:avLst/>
          </a:prstGeom>
          <a:solidFill>
            <a:srgbClr val="00A3AE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sv-SE" sz="110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08" name="Rectangle 507"/>
          <p:cNvSpPr/>
          <p:nvPr/>
        </p:nvSpPr>
        <p:spPr bwMode="auto">
          <a:xfrm>
            <a:off x="4799857" y="5590089"/>
            <a:ext cx="1464853" cy="623312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010024"/>
                </a:solidFill>
                <a:latin typeface="EYInterstate Regular" pitchFamily="1" charset="0"/>
              </a:rPr>
              <a:t>Wprowadzenie zakazu uboju rytualnego</a:t>
            </a:r>
          </a:p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010024"/>
                </a:solidFill>
                <a:latin typeface="EYInterstate Regular" pitchFamily="1" charset="0"/>
              </a:rPr>
              <a:t>1.01.2013</a:t>
            </a:r>
            <a:endParaRPr lang="sv-SE" sz="1100" dirty="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10" name="Up Arrow 509"/>
          <p:cNvSpPr/>
          <p:nvPr/>
        </p:nvSpPr>
        <p:spPr bwMode="auto">
          <a:xfrm>
            <a:off x="7621918" y="5242995"/>
            <a:ext cx="141213" cy="297461"/>
          </a:xfrm>
          <a:prstGeom prst="upArrow">
            <a:avLst/>
          </a:prstGeom>
          <a:solidFill>
            <a:srgbClr val="00A3AE"/>
          </a:solidFill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endParaRPr lang="sv-SE" sz="110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11" name="Rectangle 510"/>
          <p:cNvSpPr/>
          <p:nvPr/>
        </p:nvSpPr>
        <p:spPr bwMode="auto">
          <a:xfrm>
            <a:off x="6960097" y="5505271"/>
            <a:ext cx="1464853" cy="810478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100" dirty="0">
                <a:solidFill>
                  <a:srgbClr val="010024"/>
                </a:solidFill>
                <a:latin typeface="EYInterstate Regular" pitchFamily="1" charset="0"/>
              </a:rPr>
              <a:t>Uznanie zakazu uboju rytualnego za niekonstytucyjny 12.2014</a:t>
            </a:r>
            <a:endParaRPr lang="sv-SE" sz="1100" dirty="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47" name="Rectangle 546"/>
          <p:cNvSpPr/>
          <p:nvPr/>
        </p:nvSpPr>
        <p:spPr bwMode="auto">
          <a:xfrm>
            <a:off x="1546393" y="1456946"/>
            <a:ext cx="1464853" cy="630942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000" dirty="0">
                <a:solidFill>
                  <a:srgbClr val="010024"/>
                </a:solidFill>
                <a:latin typeface="EYInterstate Regular" pitchFamily="1" charset="0"/>
              </a:rPr>
              <a:t>Średnia cena skupu 100 kg tuszy wołowej w </a:t>
            </a:r>
            <a:r>
              <a:rPr lang="pl-PL" sz="1000" dirty="0" err="1">
                <a:solidFill>
                  <a:srgbClr val="010024"/>
                </a:solidFill>
                <a:latin typeface="EYInterstate Regular" pitchFamily="1" charset="0"/>
              </a:rPr>
              <a:t>mps</a:t>
            </a:r>
            <a:r>
              <a:rPr lang="pl-PL" sz="1000" dirty="0">
                <a:solidFill>
                  <a:srgbClr val="010024"/>
                </a:solidFill>
                <a:latin typeface="EYInterstate Regular" pitchFamily="1" charset="0"/>
              </a:rPr>
              <a:t> [EUR]</a:t>
            </a:r>
            <a:endParaRPr lang="sv-SE" sz="1000" dirty="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80" name="Rectangle 579"/>
          <p:cNvSpPr/>
          <p:nvPr/>
        </p:nvSpPr>
        <p:spPr bwMode="auto">
          <a:xfrm>
            <a:off x="9237074" y="1608418"/>
            <a:ext cx="1464853" cy="451406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995363" fontAlgn="base">
              <a:lnSpc>
                <a:spcPts val="14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1000" dirty="0">
                <a:solidFill>
                  <a:srgbClr val="010024"/>
                </a:solidFill>
                <a:latin typeface="EYInterstate Regular" pitchFamily="1" charset="0"/>
              </a:rPr>
              <a:t>% różnica w cenie tuszy między PL a UE</a:t>
            </a:r>
            <a:endParaRPr lang="sv-SE" sz="1000" dirty="0">
              <a:solidFill>
                <a:srgbClr val="010024"/>
              </a:solidFill>
              <a:latin typeface="EYInterstate Regular" pitchFamily="1" charset="0"/>
            </a:endParaRPr>
          </a:p>
        </p:txBody>
      </p:sp>
      <p:sp>
        <p:nvSpPr>
          <p:cNvPr id="581" name="Rectangle 580"/>
          <p:cNvSpPr/>
          <p:nvPr/>
        </p:nvSpPr>
        <p:spPr bwMode="auto">
          <a:xfrm>
            <a:off x="1890047" y="6505600"/>
            <a:ext cx="8241379" cy="307777"/>
          </a:xfrm>
          <a:prstGeom prst="rect">
            <a:avLst/>
          </a:prstGeom>
          <a:noFill/>
          <a:ln w="127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defTabSz="995363" fontAlgn="base">
              <a:spcBef>
                <a:spcPct val="0"/>
              </a:spcBef>
              <a:spcAft>
                <a:spcPct val="0"/>
              </a:spcAft>
            </a:pPr>
            <a:r>
              <a:rPr lang="pl-PL" sz="700" dirty="0">
                <a:solidFill>
                  <a:srgbClr val="010024"/>
                </a:solidFill>
                <a:latin typeface="EYInterstate Regular" pitchFamily="1" charset="0"/>
              </a:rPr>
              <a:t>Źródło: Cena PL wyliczona na podstawie danych Ministerstwa Rolnictwa za średnią cenę skupu bydła oraz przeliczona przez średni kurs miesięczny dla danego okresu; Cena średnia UE wyliczona na podstawie danych Komisji Europejskiej jako podawana przez Komisję cena referencyjna</a:t>
            </a:r>
            <a:endParaRPr lang="sv-SE" sz="700" dirty="0">
              <a:solidFill>
                <a:srgbClr val="010024"/>
              </a:solidFill>
              <a:latin typeface="EYInterstate Regular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668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zGbWf9DRf.7xNQvrQuh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_1U5MT3S8.ubeup77H14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yAOH.o6RDuGf405CrND5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o4ct.oRuSwCuoTLNcJt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3ou5oaTtCpURzbQPJ9Y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LyrPxkTDGz58Z0bd80a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RPvKOcATaCI5wvvmQB1i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9IkbIs6QPOnORYOqqEyR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cQUFx5SAOjrCiNGfu7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1Jju78R5ekwFnJb2Vt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utBvaqTi6YU8aAislDo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Il6XZiRhWIWnmmso8j4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jCudLyRSn2F3aZeQBsgO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shFVHObT6Coyk82HuDj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cdDYkhFRHmbzvpriyv1r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SIZDCXRpeE2KaHoWVeE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oCh0Fc6QLGyHfOCRAXTk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ne9XLYFRlCqBwDAhgXgP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Jq2u4JQxmY.gT0QeMrU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_QmL3rSwSQ6zEj3nk9Q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lk0J7KTLaF3aROraRE1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.NEcZKfQOuJl7TE7OSLh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.zUd6u3SASU7mxKq501E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u0RyHjQgaEy86wC4TA8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mnM49RRKOldX1MCh3l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ava7xvS_K6U2Q3A3F5i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A30r5TSd.u_tfvDP6w_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EyXDJaT1CXjM2AZm72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pbUvA8mSFydmDXWRHP60A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posal_2017_PL">
  <a:themeElements>
    <a:clrScheme name="A4_Proposal_Landscape 1">
      <a:dk1>
        <a:srgbClr val="7F7E82"/>
      </a:dk1>
      <a:lt1>
        <a:srgbClr val="FFFFFF"/>
      </a:lt1>
      <a:dk2>
        <a:srgbClr val="7F7E82"/>
      </a:dk2>
      <a:lt2>
        <a:srgbClr val="808080"/>
      </a:lt2>
      <a:accent1>
        <a:srgbClr val="A5A4A7"/>
      </a:accent1>
      <a:accent2>
        <a:srgbClr val="FFE600"/>
      </a:accent2>
      <a:accent3>
        <a:srgbClr val="FFFFFF"/>
      </a:accent3>
      <a:accent4>
        <a:srgbClr val="6C6B6E"/>
      </a:accent4>
      <a:accent5>
        <a:srgbClr val="CFCFD0"/>
      </a:accent5>
      <a:accent6>
        <a:srgbClr val="E7D000"/>
      </a:accent6>
      <a:hlink>
        <a:srgbClr val="CCCBCD"/>
      </a:hlink>
      <a:folHlink>
        <a:srgbClr val="F2F2F2"/>
      </a:folHlink>
    </a:clrScheme>
    <a:fontScheme name="A4_Proposal_Landscape">
      <a:majorFont>
        <a:latin typeface="EYInterstate"/>
        <a:ea typeface=""/>
        <a:cs typeface=""/>
      </a:majorFont>
      <a:minorFont>
        <a:latin typeface="EYIntersta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95363" rtl="0" eaLnBrk="1" fontAlgn="base" latinLnBrk="0" hangingPunct="1">
          <a:lnSpc>
            <a:spcPts val="14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100" b="0" i="0" u="none" strike="noStrike" cap="none" normalizeH="0" baseline="0" smtClean="0">
            <a:ln>
              <a:noFill/>
            </a:ln>
            <a:solidFill>
              <a:srgbClr val="010024"/>
            </a:solidFill>
            <a:effectLst/>
            <a:latin typeface="EYInterstate Regular" pitchFamily="1" charset="0"/>
          </a:defRPr>
        </a:defPPr>
      </a:lstStyle>
    </a:lnDef>
  </a:objectDefaults>
  <a:extraClrSchemeLst>
    <a:extraClrScheme>
      <a:clrScheme name="A4_Proposal_Landscape 1">
        <a:dk1>
          <a:srgbClr val="7F7E82"/>
        </a:dk1>
        <a:lt1>
          <a:srgbClr val="FFFFFF"/>
        </a:lt1>
        <a:dk2>
          <a:srgbClr val="7F7E82"/>
        </a:dk2>
        <a:lt2>
          <a:srgbClr val="808080"/>
        </a:lt2>
        <a:accent1>
          <a:srgbClr val="A5A4A7"/>
        </a:accent1>
        <a:accent2>
          <a:srgbClr val="FFE600"/>
        </a:accent2>
        <a:accent3>
          <a:srgbClr val="FFFFFF"/>
        </a:accent3>
        <a:accent4>
          <a:srgbClr val="6C6B6E"/>
        </a:accent4>
        <a:accent5>
          <a:srgbClr val="CFCFD0"/>
        </a:accent5>
        <a:accent6>
          <a:srgbClr val="E7D000"/>
        </a:accent6>
        <a:hlink>
          <a:srgbClr val="CCCBCD"/>
        </a:hlink>
        <a:folHlink>
          <a:srgbClr val="F2F2F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oposal_2017_PL" id="{826FE3A9-4E9B-4028-A75F-A84A370E2A33}" vid="{1E79307C-9ED8-43ED-A768-A5616DE04A1E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7C868E6F3DC344AB11CB3C6DD94D5F" ma:contentTypeVersion="11" ma:contentTypeDescription="Utwórz nowy dokument." ma:contentTypeScope="" ma:versionID="5a81ef8902590c043be7bb8aef411bc4">
  <xsd:schema xmlns:xsd="http://www.w3.org/2001/XMLSchema" xmlns:xs="http://www.w3.org/2001/XMLSchema" xmlns:p="http://schemas.microsoft.com/office/2006/metadata/properties" xmlns:ns2="2d3e56f6-aaf8-43c7-aafe-75d6a917d3cf" xmlns:ns3="9f9fd608-e100-48e8-b921-7e4372f7ec43" targetNamespace="http://schemas.microsoft.com/office/2006/metadata/properties" ma:root="true" ma:fieldsID="3f7ecee27ba13f953691666990362e18" ns2:_="" ns3:_="">
    <xsd:import namespace="2d3e56f6-aaf8-43c7-aafe-75d6a917d3cf"/>
    <xsd:import namespace="9f9fd608-e100-48e8-b921-7e4372f7e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e56f6-aaf8-43c7-aafe-75d6a917d3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fd608-e100-48e8-b921-7e4372f7ec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DB43FA-9688-4D0F-8CA3-6B48D1CBA06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608D72-6E95-4CD7-A9BA-D3F74D45B9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236835-4065-4CA3-AF8B-9295B100DD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3e56f6-aaf8-43c7-aafe-75d6a917d3cf"/>
    <ds:schemaRef ds:uri="9f9fd608-e100-48e8-b921-7e4372f7e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1646</Words>
  <Application>Microsoft Office PowerPoint</Application>
  <PresentationFormat>Panoramiczny</PresentationFormat>
  <Paragraphs>181</Paragraphs>
  <Slides>15</Slides>
  <Notes>1</Notes>
  <HiddenSlides>0</HiddenSlides>
  <MMClips>0</MMClips>
  <ScaleCrop>false</ScaleCrop>
  <HeadingPairs>
    <vt:vector size="8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EYInterstate</vt:lpstr>
      <vt:lpstr>EYInterstate Light</vt:lpstr>
      <vt:lpstr>EYInterstate Regular</vt:lpstr>
      <vt:lpstr>Heuristica</vt:lpstr>
      <vt:lpstr>Wingdings</vt:lpstr>
      <vt:lpstr>Motyw pakietu Office</vt:lpstr>
      <vt:lpstr>Proposal_2017_PL</vt:lpstr>
      <vt:lpstr>think-cell Slide</vt:lpstr>
      <vt:lpstr>Document</vt:lpstr>
      <vt:lpstr>Chart</vt:lpstr>
      <vt:lpstr>Fakty i Mity </vt:lpstr>
      <vt:lpstr>Mity i Fakty</vt:lpstr>
      <vt:lpstr>Mity i Fakty</vt:lpstr>
      <vt:lpstr>Ubój rytualny podlega ochronie</vt:lpstr>
      <vt:lpstr>Eksport wołowiny poza UE waha się i w latach 2010-2020 wynosił nawet 30% wywozu z PL</vt:lpstr>
      <vt:lpstr>Udział wołowiny halal i koszer w eksporcie poza kraje UE w  2019 przekroczył 57%</vt:lpstr>
      <vt:lpstr>Po wprowadzeniu zakazu w 2013 eksport poza UE załamał się. Po zniesieniu zakazu w 2015 eksport rósł</vt:lpstr>
      <vt:lpstr>Eksport wołowiny z Polski w 2013 roku spadł</vt:lpstr>
      <vt:lpstr>Po wprowadzeniu zakazu ceny spadały, po zniesieniu zakazu wzrosły</vt:lpstr>
      <vt:lpstr>Eksport wołowiny halal i koszer to ponad 30%</vt:lpstr>
      <vt:lpstr>Wspólnoty religijne w UE  to potężny , szybko rosnący rynek</vt:lpstr>
      <vt:lpstr>BREXIT –nadchodzące silne zagrożenie </vt:lpstr>
      <vt:lpstr>Ubój religijny nie powoduje większego stresu niż konwencjonalny</vt:lpstr>
      <vt:lpstr>Ubój religijny jest najmniej bolesną metodą dla zwierzęcia</vt:lpstr>
      <vt:lpstr>Rada Sektora Wołowiny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Fakty i Mity</dc:title>
  <dc:creator>Jerzy Wierzbicki</dc:creator>
  <cp:lastModifiedBy>Jerzy Wierzbicki</cp:lastModifiedBy>
  <cp:revision>9</cp:revision>
  <dcterms:created xsi:type="dcterms:W3CDTF">2020-09-22T20:28:40Z</dcterms:created>
  <dcterms:modified xsi:type="dcterms:W3CDTF">2020-09-23T06:20:21Z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0x010100C37C868E6F3DC344AB11CB3C6DD94D5F</vt:lpwstr>
  </property>
</Properties>
</file>